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1"/>
  </p:sldMasterIdLst>
  <p:notesMasterIdLst>
    <p:notesMasterId r:id="rId36"/>
  </p:notesMasterIdLst>
  <p:sldIdLst>
    <p:sldId id="256" r:id="rId2"/>
    <p:sldId id="257" r:id="rId3"/>
    <p:sldId id="258" r:id="rId4"/>
    <p:sldId id="321" r:id="rId5"/>
    <p:sldId id="262" r:id="rId6"/>
    <p:sldId id="263" r:id="rId7"/>
    <p:sldId id="268" r:id="rId8"/>
    <p:sldId id="271" r:id="rId9"/>
    <p:sldId id="272" r:id="rId10"/>
    <p:sldId id="315" r:id="rId11"/>
    <p:sldId id="277" r:id="rId12"/>
    <p:sldId id="276" r:id="rId13"/>
    <p:sldId id="278" r:id="rId14"/>
    <p:sldId id="282" r:id="rId15"/>
    <p:sldId id="285" r:id="rId16"/>
    <p:sldId id="286" r:id="rId17"/>
    <p:sldId id="290" r:id="rId18"/>
    <p:sldId id="322" r:id="rId19"/>
    <p:sldId id="291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2" r:id="rId28"/>
    <p:sldId id="303" r:id="rId29"/>
    <p:sldId id="304" r:id="rId30"/>
    <p:sldId id="305" r:id="rId31"/>
    <p:sldId id="319" r:id="rId32"/>
    <p:sldId id="307" r:id="rId33"/>
    <p:sldId id="313" r:id="rId34"/>
    <p:sldId id="320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1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131" autoAdjust="0"/>
  </p:normalViewPr>
  <p:slideViewPr>
    <p:cSldViewPr snapToGrid="0">
      <p:cViewPr varScale="1">
        <p:scale>
          <a:sx n="94" d="100"/>
          <a:sy n="94" d="100"/>
        </p:scale>
        <p:origin x="1194" y="96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D6EB9D-84E2-4A57-BCE9-E7D39B51877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6A8CE-A812-4449-A061-AE54B97FFA6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1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Hello,</a:t>
            </a:r>
            <a:r>
              <a:rPr lang="en-US" altLang="zh-CN" baseline="0" dirty="0"/>
              <a:t> everyone.</a:t>
            </a:r>
            <a:r>
              <a:rPr lang="zh-CN" altLang="en-US" baseline="0" dirty="0"/>
              <a:t> </a:t>
            </a:r>
            <a:r>
              <a:rPr lang="en-US" altLang="zh-CN" baseline="0" dirty="0"/>
              <a:t>I</a:t>
            </a:r>
            <a:r>
              <a:rPr lang="zh-CN" altLang="en-US" baseline="0" dirty="0"/>
              <a:t> </a:t>
            </a:r>
            <a:r>
              <a:rPr lang="en-US" altLang="zh-CN" baseline="0" dirty="0"/>
              <a:t>am</a:t>
            </a:r>
            <a:r>
              <a:rPr lang="zh-CN" altLang="en-US" baseline="0" dirty="0"/>
              <a:t> </a:t>
            </a:r>
            <a:r>
              <a:rPr lang="en-US" altLang="zh-CN" baseline="0" dirty="0"/>
              <a:t>Gen</a:t>
            </a:r>
            <a:r>
              <a:rPr lang="zh-CN" altLang="en-US" baseline="0" dirty="0"/>
              <a:t> </a:t>
            </a:r>
            <a:r>
              <a:rPr lang="en-US" altLang="zh-CN" baseline="0" dirty="0"/>
              <a:t>Zhang</a:t>
            </a:r>
            <a:r>
              <a:rPr lang="zh-CN" altLang="en-US" baseline="0" dirty="0"/>
              <a:t> </a:t>
            </a:r>
            <a:r>
              <a:rPr lang="en-US" altLang="zh-CN" baseline="0" dirty="0"/>
              <a:t>from</a:t>
            </a:r>
            <a:r>
              <a:rPr lang="zh-CN" altLang="en-US" baseline="0" dirty="0"/>
              <a:t> </a:t>
            </a:r>
            <a:r>
              <a:rPr lang="en-US" altLang="zh-CN" baseline="0" dirty="0"/>
              <a:t>NUDT. </a:t>
            </a:r>
            <a:r>
              <a:rPr lang="en-US" altLang="zh-CN" baseline="0"/>
              <a:t>Today I </a:t>
            </a:r>
            <a:r>
              <a:rPr lang="en-US" altLang="zh-CN" baseline="0" dirty="0"/>
              <a:t>am going to introduce our work: MobFuzz.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9464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One of the key components in MobFuzz is the MPMAB model.</a:t>
            </a:r>
          </a:p>
          <a:p>
            <a:endParaRPr lang="en-US" altLang="zh-CN" dirty="0"/>
          </a:p>
          <a:p>
            <a:r>
              <a:rPr lang="en-US" altLang="zh-CN" dirty="0"/>
              <a:t>It solves the following key problems.</a:t>
            </a:r>
          </a:p>
          <a:p>
            <a:endParaRPr lang="en-US" altLang="zh-CN" dirty="0"/>
          </a:p>
          <a:p>
            <a:r>
              <a:rPr lang="en-US" altLang="zh-CN" dirty="0"/>
              <a:t>First, MPMAB adaptively selects the best objective combination under the current fuzzing status.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36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Our proposed method is based on a classic MAB problem.</a:t>
            </a:r>
          </a:p>
          <a:p>
            <a:endParaRPr lang="en-US" altLang="zh-CN" dirty="0"/>
          </a:p>
          <a:p>
            <a:r>
              <a:rPr lang="en-US" altLang="zh-CN" dirty="0"/>
              <a:t>The goal of MAB is to maximize benefits within finite trials.</a:t>
            </a:r>
          </a:p>
          <a:p>
            <a:endParaRPr lang="en-US" altLang="zh-CN" dirty="0"/>
          </a:p>
          <a:p>
            <a:r>
              <a:rPr lang="en-US" altLang="zh-CN" dirty="0"/>
              <a:t>The key to an MAB problem is the balance between exploration (trying reward unknown choices) and exploitation (choosing the currently best choice).</a:t>
            </a:r>
          </a:p>
          <a:p>
            <a:endParaRPr lang="en-US" altLang="zh-CN" dirty="0"/>
          </a:p>
          <a:p>
            <a:r>
              <a:rPr lang="en-US" altLang="zh-CN" dirty="0"/>
              <a:t>MPMAB is a variant of classic MAB.</a:t>
            </a:r>
          </a:p>
          <a:p>
            <a:endParaRPr lang="en-US" altLang="zh-CN" dirty="0"/>
          </a:p>
          <a:p>
            <a:r>
              <a:rPr lang="en-US" altLang="zh-CN" dirty="0"/>
              <a:t>Each objective combination stands for a player with his specific goal playing the slot machine.</a:t>
            </a:r>
          </a:p>
          <a:p>
            <a:endParaRPr lang="en-US" altLang="zh-CN" dirty="0"/>
          </a:p>
          <a:p>
            <a:r>
              <a:rPr lang="en-US" altLang="zh-CN" dirty="0"/>
              <a:t>For every player, it is similar to a classic MAB problem.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957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balance the exploration and exploitation in MPMAB, we use UCB1 algorithm to score the objective combination.</a:t>
            </a:r>
          </a:p>
          <a:p>
            <a:endParaRPr lang="en-US" altLang="zh-CN" dirty="0"/>
          </a:p>
          <a:p>
            <a:r>
              <a:rPr lang="en-US" altLang="zh-CN" dirty="0"/>
              <a:t>In the given equation, R stands for historical reward of objective combination, which means exploitation.</a:t>
            </a:r>
          </a:p>
          <a:p>
            <a:endParaRPr lang="en-US" altLang="zh-CN" dirty="0"/>
          </a:p>
          <a:p>
            <a:r>
              <a:rPr lang="en-US" altLang="zh-CN" dirty="0"/>
              <a:t>And U stands for upper confidence bond,  which means exploration.</a:t>
            </a:r>
          </a:p>
          <a:p>
            <a:endParaRPr lang="en-US" altLang="zh-CN" dirty="0"/>
          </a:p>
          <a:p>
            <a:r>
              <a:rPr lang="en-US" altLang="zh-CN" dirty="0"/>
              <a:t>λ controls the balance between R and U.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7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Next, MPMAB deals with the power schedule suitable for the multi-objective optimization.</a:t>
            </a:r>
          </a:p>
          <a:p>
            <a:endParaRPr lang="en-US" altLang="zh-CN" dirty="0"/>
          </a:p>
          <a:p>
            <a:r>
              <a:rPr lang="en-US" altLang="zh-CN" dirty="0"/>
              <a:t>In this part, we still need to balance between exploration (allocate more energy to reword-unknown seeds) and exploitation (allocate more energy to the maximum-reword seeds).</a:t>
            </a:r>
          </a:p>
          <a:p>
            <a:endParaRPr lang="en-US" altLang="zh-CN" dirty="0"/>
          </a:p>
          <a:p>
            <a:r>
              <a:rPr lang="en-US" altLang="zh-CN" dirty="0"/>
              <a:t>Based on whether there is reward-unknown seeds in the current fuzzing state, we divide the fuzzing process to 2 states.</a:t>
            </a:r>
          </a:p>
          <a:p>
            <a:endParaRPr lang="en-US" altLang="zh-CN" dirty="0"/>
          </a:p>
          <a:p>
            <a:r>
              <a:rPr lang="en-US" altLang="zh-CN" dirty="0"/>
              <a:t>If there is reward-unknown seeds, it is exploration state.</a:t>
            </a:r>
          </a:p>
          <a:p>
            <a:endParaRPr lang="en-US" altLang="zh-CN" dirty="0"/>
          </a:p>
          <a:p>
            <a:r>
              <a:rPr lang="en-US" altLang="zh-CN" dirty="0"/>
              <a:t>If there is no reward-unknown seeds, it is exploitation state.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873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calculate the energy, we define the average energy to reach a certain objective value as following.</a:t>
            </a:r>
          </a:p>
          <a:p>
            <a:endParaRPr lang="en-US" altLang="zh-CN" dirty="0"/>
          </a:p>
          <a:p>
            <a:r>
              <a:rPr lang="en-US" altLang="zh-CN" dirty="0"/>
              <a:t>ECL is the quotient of the number of executions and the value of an objective.</a:t>
            </a:r>
          </a:p>
          <a:p>
            <a:endParaRPr lang="en-US" altLang="zh-CN" dirty="0"/>
          </a:p>
          <a:p>
            <a:r>
              <a:rPr lang="en-US" altLang="zh-CN" dirty="0"/>
              <a:t>We consider it the minimum energy required to increase the objective value.</a:t>
            </a:r>
          </a:p>
          <a:p>
            <a:endParaRPr lang="en-US" altLang="zh-CN" dirty="0"/>
          </a:p>
          <a:p>
            <a:r>
              <a:rPr lang="en-US" altLang="zh-CN" dirty="0"/>
              <a:t>Exploration state implies that there are currently reward-unknown seeds, and we need to try as many new seeds as possible.</a:t>
            </a:r>
          </a:p>
          <a:p>
            <a:endParaRPr lang="en-US" altLang="zh-CN" dirty="0"/>
          </a:p>
          <a:p>
            <a:r>
              <a:rPr lang="en-US" altLang="zh-CN" dirty="0"/>
              <a:t>To increase objective values and save energy, we allocate the minimum energy to seeds in this state as this equation.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 exploitation state, all the rewards of seeds are known, and it is rational to choose the seed with the maximum reward.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r>
              <a:rPr lang="en-US" altLang="zh-CN" dirty="0"/>
              <a:t>The more reward, the more energy for seeds, and we define the energy in this state as this equation.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768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other key component of MobFuzz is the NIC algorithm.</a:t>
            </a:r>
          </a:p>
          <a:p>
            <a:endParaRPr lang="en-US" altLang="zh-CN" dirty="0"/>
          </a:p>
          <a:p>
            <a:r>
              <a:rPr lang="en-US" altLang="zh-CN" dirty="0"/>
              <a:t>NIC produces the optimal values of the selected objectives with low performance overhead.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78151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NIC adopts the following key techniques.</a:t>
            </a:r>
          </a:p>
          <a:p>
            <a:endParaRPr lang="en-US" altLang="zh-CN" dirty="0"/>
          </a:p>
          <a:p>
            <a:r>
              <a:rPr lang="en-US" altLang="zh-CN" dirty="0"/>
              <a:t>First, adaptive population size.</a:t>
            </a:r>
          </a:p>
          <a:p>
            <a:endParaRPr lang="en-US" altLang="zh-CN" dirty="0"/>
          </a:p>
          <a:p>
            <a:r>
              <a:rPr lang="en-US" altLang="zh-CN" dirty="0"/>
              <a:t>Common genetic algorithms use fixed-size population, which is not suitable for a fuzzing situation.</a:t>
            </a:r>
          </a:p>
          <a:p>
            <a:endParaRPr lang="en-US" altLang="zh-CN" dirty="0"/>
          </a:p>
          <a:p>
            <a:r>
              <a:rPr lang="en-US" altLang="zh-CN" dirty="0"/>
              <a:t>We design adaptive population size to select population according to the size of seeds in fuzzing.</a:t>
            </a:r>
          </a:p>
          <a:p>
            <a:endParaRPr lang="en-US" altLang="zh-CN" dirty="0"/>
          </a:p>
          <a:p>
            <a:r>
              <a:rPr lang="en-US" altLang="zh-CN" dirty="0"/>
              <a:t>Second, co-mutation operators with AFL.</a:t>
            </a:r>
          </a:p>
          <a:p>
            <a:endParaRPr lang="en-US" altLang="zh-CN" dirty="0"/>
          </a:p>
          <a:p>
            <a:r>
              <a:rPr lang="en-US" altLang="zh-CN" dirty="0"/>
              <a:t>Previous genetic algorithms use inefficient mutation operators.</a:t>
            </a:r>
          </a:p>
          <a:p>
            <a:endParaRPr lang="en-US" altLang="zh-CN" dirty="0"/>
          </a:p>
          <a:p>
            <a:r>
              <a:rPr lang="en-US" altLang="zh-CN" dirty="0"/>
              <a:t>We propose new mutation operators according to the design of AFL.</a:t>
            </a:r>
          </a:p>
          <a:p>
            <a:endParaRPr lang="en-US" altLang="zh-CN" dirty="0"/>
          </a:p>
          <a:p>
            <a:r>
              <a:rPr lang="en-US" altLang="zh-CN" dirty="0"/>
              <a:t>Third, reducing performance overhead.</a:t>
            </a:r>
          </a:p>
          <a:p>
            <a:endParaRPr lang="en-US" altLang="zh-CN" dirty="0"/>
          </a:p>
          <a:p>
            <a:r>
              <a:rPr lang="en-US" altLang="zh-CN" dirty="0"/>
              <a:t>The separation of genetic algorithm and fuzzing causes performance overhead.</a:t>
            </a:r>
          </a:p>
          <a:p>
            <a:endParaRPr lang="en-US" altLang="zh-CN" dirty="0"/>
          </a:p>
          <a:p>
            <a:r>
              <a:rPr lang="en-US" altLang="zh-CN" dirty="0"/>
              <a:t>We design approaches to integrate genetic algorithm into fuzzing, e.g., a shared seed pool.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3087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evaluation, we select 2 types of target programs, including twelve real-world programs</a:t>
            </a:r>
            <a:r>
              <a:rPr lang="zh-CN" altLang="en-US" dirty="0"/>
              <a:t> </a:t>
            </a:r>
            <a:r>
              <a:rPr lang="en-US" altLang="zh-CN" dirty="0"/>
              <a:t>and the MAGMA data set.</a:t>
            </a:r>
          </a:p>
          <a:p>
            <a:endParaRPr lang="en-US" altLang="zh-CN" dirty="0"/>
          </a:p>
          <a:p>
            <a:r>
              <a:rPr lang="en-US" altLang="zh-CN" dirty="0"/>
              <a:t>As for baseline fuzzers, in real-world programs, we select AFL, MemLock, and FuzzFactory.</a:t>
            </a:r>
          </a:p>
          <a:p>
            <a:endParaRPr lang="en-US" altLang="zh-CN" dirty="0"/>
          </a:p>
          <a:p>
            <a:r>
              <a:rPr lang="en-US" altLang="zh-CN" dirty="0"/>
              <a:t>They are all single-objective optimization fuzzers, with the objective of execution speed, memory consumption, and satisfied comparison bytes.</a:t>
            </a:r>
          </a:p>
          <a:p>
            <a:endParaRPr lang="en-US" altLang="zh-CN" dirty="0"/>
          </a:p>
          <a:p>
            <a:r>
              <a:rPr lang="en-US" altLang="zh-CN" dirty="0"/>
              <a:t>In MAGMA data set, we select AFL, AFLFast, AFL plus </a:t>
            </a:r>
            <a:r>
              <a:rPr lang="en-US" altLang="zh-CN" dirty="0" err="1"/>
              <a:t>plus</a:t>
            </a:r>
            <a:r>
              <a:rPr lang="en-US" altLang="zh-CN" dirty="0"/>
              <a:t>, FairFuzz, honggfuzz, MOPT, and SYMCC</a:t>
            </a:r>
          </a:p>
          <a:p>
            <a:r>
              <a:rPr lang="en-US" altLang="zh-CN" dirty="0"/>
              <a:t>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4075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evaluation, we are going to answer four research questions.</a:t>
            </a:r>
          </a:p>
          <a:p>
            <a:endParaRPr lang="en-US" altLang="zh-CN" dirty="0"/>
          </a:p>
          <a:p>
            <a:r>
              <a:rPr lang="en-US" altLang="zh-CN" dirty="0"/>
              <a:t>Research question one is that does multi-objective optimization in MobFuzz outperform single-objective optimization in the baseline fuzzers?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76050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 we show the results of objective values.</a:t>
            </a:r>
          </a:p>
          <a:p>
            <a:endParaRPr lang="en-US" altLang="zh-CN" dirty="0"/>
          </a:p>
          <a:p>
            <a:r>
              <a:rPr lang="en-US" altLang="zh-CN" dirty="0"/>
              <a:t>As we can see from the table, in thirty-three out of the thirty-six comparisons, the values of MobFuzz are greater than the compared values. In three out of the thirty-six comparisons, they are equal to the compared values.</a:t>
            </a:r>
          </a:p>
          <a:p>
            <a:endParaRPr lang="en-US" altLang="zh-CN" dirty="0"/>
          </a:p>
          <a:p>
            <a:r>
              <a:rPr lang="en-US" altLang="zh-CN" dirty="0"/>
              <a:t>Therefore, MobFuzz outputs higher values in the 3 objectives.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408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My presentation today is divided into these five</a:t>
            </a:r>
            <a:r>
              <a:rPr kumimoji="1" lang="zh-CN" altLang="en-US" dirty="0"/>
              <a:t> </a:t>
            </a:r>
            <a:r>
              <a:rPr kumimoji="1" lang="en-US" altLang="zh-CN" dirty="0"/>
              <a:t>parts.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85079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 can answer research question one that multi-objective optimization in MobFuzz outperforms every single-objective optimization simultaneously in the baseline fuzzers.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81973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second research question is that how does the objective combination selection adapt in the fuzzing process?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3734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figure shows how the selected objective combination affects the objective values.</a:t>
            </a:r>
          </a:p>
          <a:p>
            <a:endParaRPr lang="en-US" altLang="zh-CN" dirty="0"/>
          </a:p>
          <a:p>
            <a:r>
              <a:rPr lang="en-US" altLang="zh-CN" dirty="0"/>
              <a:t>Background colors stand for the chosen combination, and lines are the objective values.</a:t>
            </a:r>
          </a:p>
          <a:p>
            <a:endParaRPr lang="en-US" altLang="zh-CN" dirty="0"/>
          </a:p>
          <a:p>
            <a:r>
              <a:rPr lang="en-US" altLang="zh-CN" dirty="0"/>
              <a:t>In Point A, 3 objectives are selected, and all the values increase.</a:t>
            </a:r>
          </a:p>
          <a:p>
            <a:endParaRPr lang="en-US" altLang="zh-CN" dirty="0"/>
          </a:p>
          <a:p>
            <a:r>
              <a:rPr lang="en-US" altLang="zh-CN" dirty="0"/>
              <a:t>In Point B, because of the conflict effects between objectives, the increasing of comparison bytes slows down the speed.</a:t>
            </a:r>
          </a:p>
          <a:p>
            <a:endParaRPr lang="en-US" altLang="zh-CN" dirty="0"/>
          </a:p>
          <a:p>
            <a:r>
              <a:rPr lang="en-US" altLang="zh-CN" dirty="0"/>
              <a:t>In Point C, the MPMAB model tries to correct the slowing down of speed. Therefore, it chooses speed as the objective to optimize in Point C.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2113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order to demonstrate MPMAB selects the best objective combination, we set six other selection strategies in the X-axis.</a:t>
            </a:r>
          </a:p>
          <a:p>
            <a:endParaRPr lang="en-US" altLang="zh-CN" dirty="0"/>
          </a:p>
          <a:p>
            <a:r>
              <a:rPr lang="en-US" altLang="zh-CN" dirty="0"/>
              <a:t>If the Y-axis is less than one point zero, MPMAB is better.</a:t>
            </a:r>
          </a:p>
          <a:p>
            <a:endParaRPr lang="en-US" altLang="zh-CN" dirty="0"/>
          </a:p>
          <a:p>
            <a:r>
              <a:rPr lang="en-US" altLang="zh-CN" dirty="0"/>
              <a:t>According to the figure, all the Y values are less than one.</a:t>
            </a:r>
          </a:p>
          <a:p>
            <a:endParaRPr lang="en-US" altLang="zh-CN" dirty="0"/>
          </a:p>
          <a:p>
            <a:r>
              <a:rPr lang="en-US" altLang="zh-CN" dirty="0"/>
              <a:t>Therefore, MPMAB is better than other strategies, and it can select the best objective combination.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696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 we can answer research question two.</a:t>
            </a:r>
          </a:p>
          <a:p>
            <a:endParaRPr lang="en-US" altLang="zh-CN" dirty="0"/>
          </a:p>
          <a:p>
            <a:r>
              <a:rPr lang="en-US" altLang="zh-CN" dirty="0"/>
              <a:t>Our selection strategy can adaptively select the best objective combinations.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1622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third research question is that how does our power schedule perform compared with the baseline fuzzers under the chosen objective combination?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316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result shows the comparison of our adaptive power schedule with non-adaptive and MobFuzz without MPMAB schedules.</a:t>
            </a:r>
          </a:p>
          <a:p>
            <a:endParaRPr lang="en-US" altLang="zh-CN" dirty="0"/>
          </a:p>
          <a:p>
            <a:r>
              <a:rPr lang="en-US" altLang="zh-CN" dirty="0"/>
              <a:t>We can see that non-adaptive and MobFuzz minus M cannot adaptively allocate energy.</a:t>
            </a:r>
          </a:p>
          <a:p>
            <a:endParaRPr lang="en-US" altLang="zh-CN" dirty="0"/>
          </a:p>
          <a:p>
            <a:r>
              <a:rPr lang="en-US" altLang="zh-CN" dirty="0"/>
              <a:t>MobFuzz can adaptively allocate energy under the selected combination.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3383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 we can answer research question three.</a:t>
            </a:r>
          </a:p>
          <a:p>
            <a:endParaRPr lang="en-US" altLang="zh-CN" dirty="0"/>
          </a:p>
          <a:p>
            <a:r>
              <a:rPr lang="en-US" altLang="zh-CN" dirty="0"/>
              <a:t>Our power schedule can adaptively allocate energy according to the chosen objective combination.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656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last research question is that does NIC optimize the objective values without introducing additional performance overhead?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34818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Here, we show the results of good seeds.</a:t>
            </a:r>
          </a:p>
          <a:p>
            <a:endParaRPr lang="en-US" altLang="zh-CN" dirty="0"/>
          </a:p>
          <a:p>
            <a:r>
              <a:rPr lang="en-US" altLang="zh-CN" dirty="0"/>
              <a:t>We define seeds that achieve greater objective values than the average in the selected objective combination as good seeds.</a:t>
            </a:r>
          </a:p>
          <a:p>
            <a:endParaRPr lang="en-US" altLang="zh-CN" dirty="0"/>
          </a:p>
          <a:p>
            <a:r>
              <a:rPr lang="en-US" altLang="zh-CN" dirty="0"/>
              <a:t>According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result,</a:t>
            </a:r>
            <a:r>
              <a:rPr lang="zh-CN" altLang="en-US" dirty="0"/>
              <a:t> </a:t>
            </a:r>
            <a:r>
              <a:rPr lang="en-US" altLang="zh-CN" dirty="0"/>
              <a:t>the percentages of good seeds in MobFuzz are greater than those of the baseline fuzzers.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869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Coverage-guided gray-box fuzzing (CGF)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one of the most successful vulnerability detection techniques.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has found numerous vulnerabilities in real-world programs.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It is easy for deployment and fast in speed, and so 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1216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Next result is the performance overhead of NIC.</a:t>
            </a:r>
          </a:p>
          <a:p>
            <a:endParaRPr lang="en-US" altLang="zh-CN" dirty="0"/>
          </a:p>
          <a:p>
            <a:r>
              <a:rPr lang="en-US" altLang="zh-CN" dirty="0"/>
              <a:t>The NIC algorithm in MobFuzz brings about three point three percent performance overhead to the fuzzing process, which is acceptable.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0606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Therefore, we can answer the fourth research question.</a:t>
            </a:r>
          </a:p>
          <a:p>
            <a:endParaRPr lang="en-US" altLang="zh-CN" dirty="0"/>
          </a:p>
          <a:p>
            <a:r>
              <a:rPr lang="en-US" altLang="zh-CN" dirty="0"/>
              <a:t>NIC can produce the optimal objective values with low performance overhead.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24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second part of our evaluation is the MAGMA data set.</a:t>
            </a:r>
          </a:p>
          <a:p>
            <a:endParaRPr lang="en-US" altLang="zh-CN" dirty="0"/>
          </a:p>
          <a:p>
            <a:r>
              <a:rPr lang="en-US" altLang="zh-CN" dirty="0"/>
              <a:t>This part is divided into the results of bug count and the results of time to bug.</a:t>
            </a:r>
          </a:p>
          <a:p>
            <a:endParaRPr lang="en-US" altLang="zh-CN" dirty="0"/>
          </a:p>
          <a:p>
            <a:r>
              <a:rPr lang="en-US" altLang="zh-CN" dirty="0"/>
              <a:t>In bug count, MobFuzz outperforms all the baseline fuzzers in 4 out of the 7 projects.</a:t>
            </a:r>
          </a:p>
          <a:p>
            <a:endParaRPr lang="en-US" altLang="zh-CN" dirty="0"/>
          </a:p>
          <a:p>
            <a:r>
              <a:rPr lang="en-US" altLang="zh-CN" dirty="0"/>
              <a:t>On average, MobFuzz finds more bugs than the baselines.</a:t>
            </a:r>
          </a:p>
          <a:p>
            <a:endParaRPr lang="en-US" altLang="zh-CN" dirty="0"/>
          </a:p>
          <a:p>
            <a:r>
              <a:rPr lang="en-US" altLang="zh-CN" dirty="0"/>
              <a:t>In time to bug, MobFuzz outperforms all the baseline fuzzers in 4 out of the 7 projects.</a:t>
            </a:r>
          </a:p>
          <a:p>
            <a:endParaRPr lang="en-US" altLang="zh-CN" dirty="0"/>
          </a:p>
          <a:p>
            <a:r>
              <a:rPr lang="en-US" altLang="zh-CN" dirty="0"/>
              <a:t>On average, MobFuzz triggers bugs with less time than the baselines.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3073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Finally</a:t>
            </a:r>
            <a:r>
              <a:rPr lang="en-US" altLang="zh-CN"/>
              <a:t>, I </a:t>
            </a:r>
            <a:r>
              <a:rPr lang="en-US" altLang="zh-CN" dirty="0"/>
              <a:t>will give today’s presentation a conclusion.</a:t>
            </a:r>
          </a:p>
          <a:p>
            <a:endParaRPr lang="en-US" altLang="zh-CN" dirty="0"/>
          </a:p>
          <a:p>
            <a:r>
              <a:rPr lang="en-US" altLang="zh-CN" dirty="0"/>
              <a:t>Our work deals with adaptive multi-objective optimization in gray-box fuzzing.</a:t>
            </a:r>
          </a:p>
          <a:p>
            <a:endParaRPr lang="en-US" altLang="zh-CN" dirty="0"/>
          </a:p>
          <a:p>
            <a:r>
              <a:rPr lang="en-US" altLang="zh-CN" dirty="0"/>
              <a:t>We solves the three challenges of multi-objective optimization in CGF.</a:t>
            </a:r>
          </a:p>
          <a:p>
            <a:endParaRPr lang="en-US" altLang="zh-CN" dirty="0"/>
          </a:p>
          <a:p>
            <a:r>
              <a:rPr lang="en-US" altLang="zh-CN" dirty="0"/>
              <a:t>We propose the MPMAB model to adaptively select the best combination and allocate energy.</a:t>
            </a:r>
          </a:p>
          <a:p>
            <a:endParaRPr lang="en-US" altLang="zh-CN" dirty="0"/>
          </a:p>
          <a:p>
            <a:r>
              <a:rPr lang="en-US" altLang="zh-CN" dirty="0"/>
              <a:t>And we design the NIC algorithm to output the optimal objective values with low performance overhead.</a:t>
            </a:r>
          </a:p>
          <a:p>
            <a:endParaRPr lang="en-US" altLang="zh-CN" dirty="0"/>
          </a:p>
          <a:p>
            <a:r>
              <a:rPr lang="en-US" altLang="zh-CN" dirty="0"/>
              <a:t>Based on these two key components, we implement prototype MobFuzz.</a:t>
            </a:r>
          </a:p>
          <a:p>
            <a:endParaRPr lang="en-US" altLang="zh-CN" dirty="0"/>
          </a:p>
          <a:p>
            <a:r>
              <a:rPr lang="en-US" altLang="zh-CN" dirty="0"/>
              <a:t>We conduct extensive evaluations, the results show the effectiveness of our proposed techniques.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6706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Above is our today’s presentation.</a:t>
            </a:r>
          </a:p>
          <a:p>
            <a:endParaRPr lang="en-US" altLang="zh-CN" dirty="0"/>
          </a:p>
          <a:p>
            <a:r>
              <a:rPr lang="en-US" altLang="zh-CN" dirty="0"/>
              <a:t>Thanks for your listening.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45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An optimization problem is the process that searches the input space to find optimal solutions and optimize the objectives.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Essentially, CGF is an optimization problem.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goal of CGF is to maximize its objective, which is code coverage.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However, existing CGFs use single-objective optimization.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180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real-world vulnerability detection scenarios, multi-objective optimization (MOO) is required.</a:t>
            </a:r>
          </a:p>
          <a:p>
            <a:endParaRPr lang="en-US" altLang="zh-CN" dirty="0"/>
          </a:p>
          <a:p>
            <a:r>
              <a:rPr lang="en-US" altLang="zh-CN" dirty="0"/>
              <a:t>This code snippet demonstrates a real-world Linux binary utilities vulnerability.</a:t>
            </a:r>
          </a:p>
          <a:p>
            <a:endParaRPr lang="en-US" altLang="zh-CN" dirty="0"/>
          </a:p>
          <a:p>
            <a:r>
              <a:rPr lang="en-US" altLang="zh-CN" dirty="0"/>
              <a:t>Two objectives need to be optimized to trigger it.</a:t>
            </a:r>
          </a:p>
          <a:p>
            <a:endParaRPr lang="en-US" altLang="zh-CN" dirty="0"/>
          </a:p>
          <a:p>
            <a:r>
              <a:rPr lang="en-US" altLang="zh-CN" dirty="0"/>
              <a:t>The first objective is in Line 4, which is solving more constraint bytes in the if statement.</a:t>
            </a:r>
          </a:p>
          <a:p>
            <a:endParaRPr lang="en-US" altLang="zh-CN" dirty="0"/>
          </a:p>
          <a:p>
            <a:r>
              <a:rPr lang="en-US" altLang="zh-CN" dirty="0"/>
              <a:t>The second objective is in Line 11, which is allocating more memory.</a:t>
            </a:r>
          </a:p>
          <a:p>
            <a:endParaRPr lang="en-US" altLang="zh-CN" dirty="0"/>
          </a:p>
          <a:p>
            <a:r>
              <a:rPr lang="en-US" altLang="zh-CN" dirty="0"/>
              <a:t>Finally we can trigger a real-world memory consumption bug.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6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 no fuzzer solves the problem of multi-objective optimization in gray-box fuzzing.</a:t>
            </a:r>
          </a:p>
          <a:p>
            <a:endParaRPr lang="en-US" altLang="zh-CN" dirty="0"/>
          </a:p>
          <a:p>
            <a:r>
              <a:rPr lang="en-US" altLang="zh-CN" dirty="0"/>
              <a:t>For example, AFL optimizes 2 objectives, including the execution time and input size.</a:t>
            </a:r>
          </a:p>
          <a:p>
            <a:endParaRPr lang="en-US" altLang="zh-CN" dirty="0"/>
          </a:p>
          <a:p>
            <a:r>
              <a:rPr lang="en-US" altLang="zh-CN" dirty="0"/>
              <a:t>Favorable seeds that have a smaller product of these two objectives are selected.</a:t>
            </a:r>
          </a:p>
          <a:p>
            <a:endParaRPr lang="en-US" altLang="zh-CN" dirty="0"/>
          </a:p>
          <a:p>
            <a:r>
              <a:rPr lang="en-US" altLang="zh-CN" dirty="0"/>
              <a:t>But according to previous analysis, it will get stuck at local optimum,  and cannot really support multi-objective optimization.</a:t>
            </a:r>
          </a:p>
          <a:p>
            <a:endParaRPr lang="en-US" altLang="zh-CN" dirty="0"/>
          </a:p>
          <a:p>
            <a:r>
              <a:rPr lang="en-US" altLang="zh-CN" dirty="0"/>
              <a:t>MemLock optimizes the objective of memory consumption.</a:t>
            </a:r>
          </a:p>
          <a:p>
            <a:endParaRPr lang="en-US" altLang="zh-CN" dirty="0"/>
          </a:p>
          <a:p>
            <a:r>
              <a:rPr lang="en-US" altLang="zh-CN" dirty="0"/>
              <a:t>It is based on AFL, but removes the original objectives of AFL when optimizing memory consumption.</a:t>
            </a:r>
          </a:p>
          <a:p>
            <a:endParaRPr lang="en-US" altLang="zh-CN" dirty="0"/>
          </a:p>
          <a:p>
            <a:r>
              <a:rPr lang="en-US" altLang="zh-CN" dirty="0"/>
              <a:t>Therefore it cannot really support multi-objective optimization.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745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So, to properly optimize multiple objectives simultaneously in CGF, we have to overcome the following challenges.</a:t>
            </a:r>
          </a:p>
          <a:p>
            <a:endParaRPr lang="en-US" altLang="zh-CN" dirty="0"/>
          </a:p>
          <a:p>
            <a:r>
              <a:rPr lang="en-US" altLang="zh-CN" dirty="0"/>
              <a:t>Challenge one is that the conflict effects among different objectives require adaptive objective selection.</a:t>
            </a:r>
          </a:p>
          <a:p>
            <a:endParaRPr lang="en-US" altLang="zh-CN" dirty="0"/>
          </a:p>
          <a:p>
            <a:r>
              <a:rPr lang="en-US" altLang="zh-CN" dirty="0"/>
              <a:t>For example, pushing the number of satisfied comparison bytes to a large value to pass branch conditions will slow down the whole fuzzing process.</a:t>
            </a:r>
          </a:p>
          <a:p>
            <a:endParaRPr lang="en-US" altLang="zh-CN" dirty="0"/>
          </a:p>
          <a:p>
            <a:r>
              <a:rPr lang="en-US" altLang="zh-CN" dirty="0"/>
              <a:t>We have to select the best objective combination under the current fuzzing status.</a:t>
            </a:r>
          </a:p>
          <a:p>
            <a:endParaRPr lang="en-US" altLang="zh-CN" dirty="0"/>
          </a:p>
          <a:p>
            <a:r>
              <a:rPr lang="en-US" altLang="zh-CN" dirty="0"/>
              <a:t>Challenge two is the power schedule suitable for a multi-objective situation.</a:t>
            </a:r>
          </a:p>
          <a:p>
            <a:endParaRPr lang="en-US" altLang="zh-CN" dirty="0"/>
          </a:p>
          <a:p>
            <a:r>
              <a:rPr lang="en-US" altLang="zh-CN" dirty="0"/>
              <a:t>For example, the power schedule of AFLFast or EcoFuzz is not suitable in multi-objective optimization.</a:t>
            </a:r>
          </a:p>
          <a:p>
            <a:endParaRPr lang="en-US" altLang="zh-CN" dirty="0"/>
          </a:p>
          <a:p>
            <a:r>
              <a:rPr lang="en-US" altLang="zh-CN" dirty="0"/>
              <a:t>Challenge three is reducing performance overhead introduced by multi-objective optimization in fuzzing.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082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 solve the challenges, we propose adaptive multi-objective optimization in CGF.</a:t>
            </a:r>
          </a:p>
          <a:p>
            <a:endParaRPr lang="en-US" altLang="zh-CN" dirty="0"/>
          </a:p>
          <a:p>
            <a:r>
              <a:rPr lang="en-US" altLang="zh-CN" dirty="0"/>
              <a:t>This figure demonstrates the components of our proposed methods.</a:t>
            </a:r>
          </a:p>
          <a:p>
            <a:endParaRPr lang="en-US" altLang="zh-CN" dirty="0"/>
          </a:p>
          <a:p>
            <a:r>
              <a:rPr lang="en-US" altLang="zh-CN" dirty="0"/>
              <a:t>The uncolored parts are the procedures of AFL.</a:t>
            </a:r>
          </a:p>
          <a:p>
            <a:endParaRPr lang="en-US" altLang="zh-CN" dirty="0"/>
          </a:p>
          <a:p>
            <a:r>
              <a:rPr lang="en-US" altLang="zh-CN" dirty="0"/>
              <a:t>The colored parts are the new techniques we propose.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15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 order to solve adaptive objective selection (Challenge 1) and power schedule (Challenge 2), we propose multi-player multi-arm bandit (MPMAB).</a:t>
            </a:r>
          </a:p>
          <a:p>
            <a:endParaRPr lang="en-US" altLang="zh-CN" dirty="0"/>
          </a:p>
          <a:p>
            <a:r>
              <a:rPr lang="en-US" altLang="zh-CN" dirty="0"/>
              <a:t>To reduce performance overhead (Challenge 3), we propose non-dominated sorting genetic algorithm in CGF (NIC).</a:t>
            </a:r>
          </a:p>
          <a:p>
            <a:endParaRPr lang="en-US" altLang="zh-CN" dirty="0"/>
          </a:p>
          <a:p>
            <a:r>
              <a:rPr lang="en-US" altLang="zh-CN" dirty="0"/>
              <a:t>Based on MPMAB and NIC, we implement prototype MobFuzz.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96A8CE-A812-4449-A061-AE54B97FFA6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426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国防科大模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84ED88-B821-4DBF-92B3-1D1CDCF20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</p:spPr>
        <p:txBody>
          <a:bodyPr anchor="b"/>
          <a:lstStyle>
            <a:lvl1pPr algn="ctr">
              <a:defRPr sz="6000">
                <a:latin typeface="Segoe UI Black" panose="020B0A02040204020203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B67ADAD-D9FC-4964-86B2-06D8436814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A71662-8BB6-47DD-8D6C-24B48383E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2040D8-ADEA-4B1C-92D8-C90C65375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579ECF-9A56-4706-A024-0A4D4FD65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958F0B55-A4EC-44C0-86BE-29274E552302}"/>
              </a:ext>
            </a:extLst>
          </p:cNvPr>
          <p:cNvGrpSpPr/>
          <p:nvPr userDrawn="1"/>
        </p:nvGrpSpPr>
        <p:grpSpPr>
          <a:xfrm>
            <a:off x="10009914" y="32797"/>
            <a:ext cx="2008841" cy="562822"/>
            <a:chOff x="9329190" y="60325"/>
            <a:chExt cx="3190045" cy="893763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61F5B7F0-B5B7-41B4-8C53-821C10A726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9329190" y="60325"/>
              <a:ext cx="3190045" cy="89376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F6B9096-DC86-46AD-898C-A40F0E1B49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329190" y="60325"/>
              <a:ext cx="893763" cy="8937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3417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15F44-F522-4DEF-BAA7-55EE8C42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9379" cy="8188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10EB5E-EC44-423F-BA0E-9617FA607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4B613-D469-4BC0-BA23-7257FB928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477B63-A328-4212-9224-4F83635F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949CEB-A6E0-41AB-8347-429AC0C35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993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51C6026-2C8B-425A-8E81-6153AF40A2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E27DD1-ECB5-44D0-954B-9890B8B1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47FE95-CAD8-491F-ABC7-DF49C909A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EA7F8-773E-4F3E-9685-E52A0D524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7F1AD2-0C42-47C3-9E3F-7EB3F6BF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83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1EACA12-8C05-440C-89FE-59E02ABC9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6"/>
            <a:ext cx="12192000" cy="81686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7A81EA75-BE07-4BC5-AC07-7CEB9F952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801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 Black" panose="020B0A02040204020203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822F41-9BD6-4E45-9B91-64F82FE03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Clr>
                <a:srgbClr val="A9D18E"/>
              </a:buClr>
              <a:buFont typeface="Arial" panose="020B0604020202020204" pitchFamily="34" charset="0"/>
              <a:buChar char="•"/>
              <a:defRPr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85800" indent="-228600">
              <a:buClr>
                <a:srgbClr val="A9D18E"/>
              </a:buClr>
              <a:buFont typeface="Arial" panose="020B0604020202020204" pitchFamily="34" charset="0"/>
              <a:buChar char="•"/>
              <a:defRPr sz="20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A9D18E"/>
              </a:buClr>
              <a:buFont typeface="Arial" panose="020B0604020202020204" pitchFamily="34" charset="0"/>
              <a:buChar char="•"/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B2C985-CECE-4F9F-A11F-E9D022AC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2CFCDC-4E6A-444E-87E8-D21EAC800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C30A37-E7EC-4E37-AFA0-6D0C23B3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FE56681-0936-4ED4-84F3-8ECF27CE54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3198" y="3148"/>
            <a:ext cx="818802" cy="81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46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E026A-CD3B-4AA5-8CB5-25BC3BB4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6DEBD6C-A26D-4967-89DA-E6DAC7B2D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475DA80-1E21-4338-8C75-E2E0FA9F8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7106D97-3ED9-42AA-BF32-7C96A23A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68F9A6-7B51-41A8-8969-C75F4772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246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42A7AB-394D-40FE-B22E-B9F2308FE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9379" cy="8188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003DB3C-7F8B-43EE-B75E-C8F13FE25A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827294F-EBB5-4845-A9B2-3581887673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439034-B5F4-485F-92DA-190947AA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EC50FC-1BEC-44FA-8016-30C7971A6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F29359-0CE1-4722-8439-1B507D698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689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8E98EB-6DEB-4ABD-90A8-F6CBC1946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E9450C9-C285-4559-8533-7A828819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F324AA-8CCF-4DAB-95EC-810D6507F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D682F34-1286-48C4-ADE8-4F44FEAD7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50A42E0-0384-44B2-8E56-130E45A17D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17EDCD-2E1F-4067-A374-AB5AF0A7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C2CB5DD-887A-4704-A54D-8670DBA3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797C33B-0F74-43C4-B690-788FD6D48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189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F1CEA0-1FD3-4B02-8CB6-20803F664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89379" cy="81880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ECFB8C-B406-4270-AB8C-CA9531987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A7E9ADE-A3D3-4EA4-BE52-C3BAC0D4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962D8AD-1117-4A73-AA15-4B625873C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604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02986E4-DC5E-4669-BDBC-762EAC34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5EC2B0-26DF-4EC1-8F16-EC8101996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329B32D-195D-4A42-9EF1-984488B9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019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8D3E8-F9F8-47E5-A792-4A52B0AAC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6978B43-97E4-4248-9EE2-DF58CF079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38A8051-07D0-4C39-8ECE-322ABCD98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12AC34-6361-4478-AB53-C0CB4A60D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594C8E-8EDF-40A5-9326-C5082733E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F899C8-C394-4367-A37C-EB42C4B5E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220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71FABA-EE16-406C-A11E-FF6938CF4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FDC28D-38A7-4D6C-8670-41BE4B9EFC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EE7C3D0-7242-4DF1-A401-2023E7662D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109E19B-3710-43D4-9483-A4698CF8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73092-E6E4-4DCC-8F4A-2CCA52135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E08DD7-21F6-453E-9E07-E74048C0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064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C85B9E-57E2-4ADA-9C43-EE9C5FA88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389" y="914400"/>
            <a:ext cx="10838411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259BFC3-981B-47BE-856E-EDAA036920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3835-4F70-4A4C-9143-7E2E8DAF550A}" type="datetimeFigureOut">
              <a:rPr lang="zh-CN" altLang="en-US" smtClean="0"/>
              <a:t>2022/4/26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27475B-880F-47F3-B2BB-C7091E5F7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2D2420F-D625-4778-924F-601E4AD1B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584FC-65A2-4ABA-A0BD-3A8508F242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0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61E871-2ED4-4EAF-9077-3916AAAB8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927" y="998285"/>
            <a:ext cx="11662144" cy="2745599"/>
          </a:xfrm>
        </p:spPr>
        <p:txBody>
          <a:bodyPr>
            <a:normAutofit fontScale="90000"/>
          </a:bodyPr>
          <a:lstStyle/>
          <a:p>
            <a:r>
              <a:rPr lang="en-US" altLang="zh-CN" sz="5400" dirty="0"/>
              <a:t>MobFuzz: Adaptive Multi-objective Optimization in Gray-box Fuzzing</a:t>
            </a:r>
            <a:br>
              <a:rPr lang="en-US" altLang="zh-CN" sz="5400" dirty="0"/>
            </a:br>
            <a:endParaRPr lang="zh-CN" altLang="en-US" sz="540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E0BC728-431C-40C6-96F2-A12BDD6568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927" y="3602037"/>
            <a:ext cx="11662144" cy="2745599"/>
          </a:xfrm>
        </p:spPr>
        <p:txBody>
          <a:bodyPr>
            <a:normAutofit/>
          </a:bodyPr>
          <a:lstStyle/>
          <a:p>
            <a:r>
              <a:rPr lang="en-US" altLang="zh-CN" b="1" dirty="0"/>
              <a:t>NDSS 2022</a:t>
            </a:r>
          </a:p>
          <a:p>
            <a:r>
              <a:rPr lang="en-US" altLang="zh-CN" b="1" dirty="0"/>
              <a:t>Gen Zhang</a:t>
            </a:r>
            <a:r>
              <a:rPr lang="en-US" altLang="zh-CN" dirty="0"/>
              <a:t>, Pengfei Wang, Tai Yue, Xiangdong Kong, Shan Huang, Xu Zhou, Kai Lu</a:t>
            </a:r>
          </a:p>
          <a:p>
            <a:r>
              <a:rPr lang="en-US" altLang="zh-CN" dirty="0"/>
              <a:t>National University of Defense Technology</a:t>
            </a:r>
          </a:p>
          <a:p>
            <a:r>
              <a:rPr lang="en-US" altLang="zh-CN" dirty="0"/>
              <a:t>Contact: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zhanggen@nudt.edu.cn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4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4"/>
    </mc:Choice>
    <mc:Fallback xmlns="">
      <p:transition spd="slow" advTm="94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9BFE6A-651C-4289-AC2A-7BE8D5B23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733178C-9A8F-4CD8-B2A8-DA951BA1A7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MPMAB</a:t>
            </a:r>
          </a:p>
          <a:p>
            <a:pPr lvl="1"/>
            <a:r>
              <a:rPr lang="en-US" altLang="zh-CN" dirty="0"/>
              <a:t>Multi-player multi-arm bandit</a:t>
            </a:r>
          </a:p>
          <a:p>
            <a:r>
              <a:rPr lang="en-US" altLang="zh-CN" dirty="0"/>
              <a:t>MPMAB solves the following key problems</a:t>
            </a:r>
          </a:p>
          <a:p>
            <a:pPr lvl="1"/>
            <a:r>
              <a:rPr lang="zh-CN" altLang="en-US" dirty="0"/>
              <a:t>① </a:t>
            </a:r>
            <a:r>
              <a:rPr lang="en-US" altLang="zh-CN" dirty="0"/>
              <a:t>Adaptively selects the best objective combination under the current fuzzing status</a:t>
            </a: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②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Power schedule suitable for the multi-objective optimization</a:t>
            </a:r>
          </a:p>
        </p:txBody>
      </p:sp>
    </p:spTree>
    <p:extLst>
      <p:ext uri="{BB962C8B-B14F-4D97-AF65-F5344CB8AC3E}">
        <p14:creationId xmlns:p14="http://schemas.microsoft.com/office/powerpoint/2010/main" val="10381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61"/>
    </mc:Choice>
    <mc:Fallback xmlns="">
      <p:transition spd="slow" advTm="1306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10D29C-1072-4567-BC3F-26C004CF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ABCA1A-D3B3-4A46-B23B-53D58EEC9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89" y="914400"/>
            <a:ext cx="5502639" cy="5262563"/>
          </a:xfrm>
        </p:spPr>
        <p:txBody>
          <a:bodyPr/>
          <a:lstStyle/>
          <a:p>
            <a:r>
              <a:rPr lang="en-US" altLang="zh-CN" dirty="0"/>
              <a:t>A classic MAB problem</a:t>
            </a:r>
          </a:p>
          <a:p>
            <a:pPr lvl="1"/>
            <a:r>
              <a:rPr lang="en-US" altLang="zh-CN" dirty="0"/>
              <a:t>To maximize benefits within finite trials</a:t>
            </a:r>
          </a:p>
          <a:p>
            <a:pPr lvl="1"/>
            <a:r>
              <a:rPr lang="en-US" altLang="zh-CN" dirty="0"/>
              <a:t>The key to MAB is the balance between </a:t>
            </a:r>
            <a:r>
              <a:rPr lang="en-US" altLang="zh-CN" b="1" dirty="0"/>
              <a:t>exploration</a:t>
            </a:r>
            <a:r>
              <a:rPr lang="en-US" altLang="zh-CN" dirty="0"/>
              <a:t> (trying reward unknown choices) and </a:t>
            </a:r>
            <a:r>
              <a:rPr lang="en-US" altLang="zh-CN" b="1" dirty="0"/>
              <a:t>exploitation</a:t>
            </a:r>
            <a:r>
              <a:rPr lang="en-US" altLang="zh-CN" dirty="0"/>
              <a:t> (choosing the currently best choice)</a:t>
            </a:r>
            <a:endParaRPr lang="zh-CN" altLang="en-US" dirty="0"/>
          </a:p>
        </p:txBody>
      </p:sp>
      <p:pic>
        <p:nvPicPr>
          <p:cNvPr id="4098" name="Picture 2" descr="查看源图像">
            <a:extLst>
              <a:ext uri="{FF2B5EF4-FFF2-40B4-BE49-F238E27FC236}">
                <a16:creationId xmlns:a16="http://schemas.microsoft.com/office/drawing/2014/main" id="{37A084C4-76CF-4A1D-8B4D-213A618FA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611" y="3449211"/>
            <a:ext cx="5778776" cy="217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E86631B-A934-4FE3-BEAB-F15581488867}"/>
              </a:ext>
            </a:extLst>
          </p:cNvPr>
          <p:cNvSpPr txBox="1">
            <a:spLocks/>
          </p:cNvSpPr>
          <p:nvPr/>
        </p:nvSpPr>
        <p:spPr>
          <a:xfrm>
            <a:off x="6095999" y="914400"/>
            <a:ext cx="5580611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400" dirty="0"/>
              <a:t>MPMAB is a variant of classic MAB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Each objective combination: a player with his specific goal playing the slot machine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For every player: similar to classic MAB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298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58"/>
    </mc:Choice>
    <mc:Fallback xmlns="">
      <p:transition spd="slow" advTm="3915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3B480ED7-11CC-4AA6-B732-FAE1F903D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1841" y="2771535"/>
            <a:ext cx="6991349" cy="1314929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AF8BC71-693C-4973-893B-F6F3E916C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79F6AC-E322-469D-9A59-3914AC2A44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use </a:t>
            </a:r>
            <a:r>
              <a:rPr lang="en-US" altLang="zh-CN" b="1" dirty="0"/>
              <a:t>UCB1</a:t>
            </a:r>
            <a:r>
              <a:rPr lang="en-US" altLang="zh-CN" dirty="0"/>
              <a:t> to score the objective combination</a:t>
            </a:r>
          </a:p>
          <a:p>
            <a:pPr lvl="1"/>
            <a:r>
              <a:rPr lang="en-US" altLang="zh-CN" dirty="0"/>
              <a:t> R stands for historical reward (exploitation), and U stands for upper confidence bond (exploration), λ controls the balance between R and U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2C936896-0AFC-4C42-B0BF-4C95F132EBF9}"/>
              </a:ext>
            </a:extLst>
          </p:cNvPr>
          <p:cNvSpPr/>
          <p:nvPr/>
        </p:nvSpPr>
        <p:spPr>
          <a:xfrm>
            <a:off x="1275907" y="1382233"/>
            <a:ext cx="4901609" cy="297711"/>
          </a:xfrm>
          <a:prstGeom prst="rect">
            <a:avLst/>
          </a:prstGeom>
          <a:noFill/>
          <a:ln w="28575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C4A5A663-1002-4670-9649-07DDC6B6A220}"/>
              </a:ext>
            </a:extLst>
          </p:cNvPr>
          <p:cNvCxnSpPr/>
          <p:nvPr/>
        </p:nvCxnSpPr>
        <p:spPr>
          <a:xfrm>
            <a:off x="5082363" y="1679944"/>
            <a:ext cx="0" cy="1233377"/>
          </a:xfrm>
          <a:prstGeom prst="straightConnector1">
            <a:avLst/>
          </a:prstGeom>
          <a:ln w="28575">
            <a:solidFill>
              <a:srgbClr val="A9D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>
            <a:extLst>
              <a:ext uri="{FF2B5EF4-FFF2-40B4-BE49-F238E27FC236}">
                <a16:creationId xmlns:a16="http://schemas.microsoft.com/office/drawing/2014/main" id="{96980283-0F13-4756-A6C7-E275EDFEEF59}"/>
              </a:ext>
            </a:extLst>
          </p:cNvPr>
          <p:cNvSpPr/>
          <p:nvPr/>
        </p:nvSpPr>
        <p:spPr>
          <a:xfrm>
            <a:off x="6721837" y="1382233"/>
            <a:ext cx="4059575" cy="297711"/>
          </a:xfrm>
          <a:prstGeom prst="rect">
            <a:avLst/>
          </a:prstGeom>
          <a:noFill/>
          <a:ln w="28575">
            <a:solidFill>
              <a:srgbClr val="A9D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E5A772C-E6F0-442A-B7F7-89F7B5B85D4B}"/>
              </a:ext>
            </a:extLst>
          </p:cNvPr>
          <p:cNvCxnSpPr>
            <a:cxnSpLocks/>
          </p:cNvCxnSpPr>
          <p:nvPr/>
        </p:nvCxnSpPr>
        <p:spPr>
          <a:xfrm>
            <a:off x="6777065" y="1679944"/>
            <a:ext cx="0" cy="1233377"/>
          </a:xfrm>
          <a:prstGeom prst="straightConnector1">
            <a:avLst/>
          </a:prstGeom>
          <a:ln w="28575">
            <a:solidFill>
              <a:srgbClr val="A9D18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16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887"/>
    </mc:Choice>
    <mc:Fallback xmlns="">
      <p:transition spd="slow" advTm="33887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D296F1-9276-4FB6-AB82-DF9A4CC7E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BA82E2D-C8DB-4CA1-BB65-ECF121CBD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MPMAB solves the following key problems</a:t>
            </a:r>
          </a:p>
          <a:p>
            <a:pPr lvl="1"/>
            <a:r>
              <a:rPr lang="zh-CN" altLang="en-US" dirty="0">
                <a:solidFill>
                  <a:schemeClr val="bg1">
                    <a:lumMod val="85000"/>
                  </a:schemeClr>
                </a:solidFill>
              </a:rPr>
              <a:t>① </a:t>
            </a:r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Adaptively selects the best objective combination under the current fuzzing status</a:t>
            </a:r>
          </a:p>
          <a:p>
            <a:pPr lvl="1"/>
            <a:r>
              <a:rPr lang="zh-CN" altLang="en-US" dirty="0"/>
              <a:t>② </a:t>
            </a:r>
            <a:r>
              <a:rPr lang="en-US" altLang="zh-CN" dirty="0"/>
              <a:t>Power schedule suitable for the multi-objective optimization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C684181-4661-4724-85AC-A05CC402CB7C}"/>
              </a:ext>
            </a:extLst>
          </p:cNvPr>
          <p:cNvSpPr txBox="1">
            <a:spLocks/>
          </p:cNvSpPr>
          <p:nvPr/>
        </p:nvSpPr>
        <p:spPr>
          <a:xfrm>
            <a:off x="515391" y="2305051"/>
            <a:ext cx="5580610" cy="329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Still need to balance between </a:t>
            </a:r>
            <a:r>
              <a:rPr lang="en-US" altLang="zh-CN" b="1" dirty="0">
                <a:latin typeface="Segoe UI" panose="020B0502040204020203" pitchFamily="34" charset="0"/>
                <a:cs typeface="Segoe UI" panose="020B0502040204020203" pitchFamily="34" charset="0"/>
              </a:rPr>
              <a:t>exploration</a:t>
            </a: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 (allocate more energy to reword-unknown seeds) and </a:t>
            </a:r>
            <a:r>
              <a:rPr lang="en-US" altLang="zh-CN" b="1" dirty="0">
                <a:latin typeface="Segoe UI" panose="020B0502040204020203" pitchFamily="34" charset="0"/>
                <a:cs typeface="Segoe UI" panose="020B0502040204020203" pitchFamily="34" charset="0"/>
              </a:rPr>
              <a:t>exploitation</a:t>
            </a: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 (allocate more energy to the maximum-reword seeds)</a:t>
            </a:r>
            <a:endParaRPr lang="zh-CN" alt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EF18DD70-62CC-48AE-934D-B3E043D97FA7}"/>
              </a:ext>
            </a:extLst>
          </p:cNvPr>
          <p:cNvSpPr txBox="1">
            <a:spLocks/>
          </p:cNvSpPr>
          <p:nvPr/>
        </p:nvSpPr>
        <p:spPr>
          <a:xfrm>
            <a:off x="6096001" y="2305051"/>
            <a:ext cx="5580610" cy="329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Based on </a:t>
            </a:r>
            <a:r>
              <a:rPr lang="en-US" altLang="zh-CN" b="1" dirty="0">
                <a:latin typeface="Segoe UI" panose="020B0502040204020203" pitchFamily="34" charset="0"/>
                <a:cs typeface="Segoe UI" panose="020B0502040204020203" pitchFamily="34" charset="0"/>
              </a:rPr>
              <a:t>whether there is reward-unknown seeds</a:t>
            </a:r>
            <a:r>
              <a:rPr lang="en-US" altLang="zh-CN" dirty="0">
                <a:latin typeface="Segoe UI" panose="020B0502040204020203" pitchFamily="34" charset="0"/>
                <a:cs typeface="Segoe UI" panose="020B0502040204020203" pitchFamily="34" charset="0"/>
              </a:rPr>
              <a:t>, we divide the fuzzing process to 2 states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Unknown seeds: exploration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No unknown seeds: exploitation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046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104"/>
    </mc:Choice>
    <mc:Fallback xmlns="">
      <p:transition spd="slow" advTm="4410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8DF867-51F2-4026-812E-CE9D2279A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9B15AC-8BFC-4F0F-AADF-AAC822CAC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define the </a:t>
            </a:r>
            <a:r>
              <a:rPr lang="en-US" altLang="zh-CN" b="1" dirty="0"/>
              <a:t>average energy </a:t>
            </a:r>
            <a:r>
              <a:rPr lang="en-US" altLang="zh-CN" dirty="0"/>
              <a:t>to reach a certain objective value</a:t>
            </a:r>
          </a:p>
          <a:p>
            <a:pPr lvl="1"/>
            <a:r>
              <a:rPr lang="en-US" altLang="zh-CN" dirty="0"/>
              <a:t>(The number of executions) ÷ (The value of an objective)</a:t>
            </a:r>
          </a:p>
          <a:p>
            <a:pPr lvl="1"/>
            <a:r>
              <a:rPr lang="en-US" altLang="zh-CN" dirty="0"/>
              <a:t>We consider it </a:t>
            </a:r>
            <a:r>
              <a:rPr lang="en-US" altLang="zh-CN" b="1" dirty="0"/>
              <a:t>the minimum energy required to increase the objective value</a:t>
            </a:r>
            <a:endParaRPr lang="zh-CN" altLang="en-US" b="1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0275415-F32A-4FB5-A713-DF2E41F22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738" y="2162175"/>
            <a:ext cx="2850522" cy="824844"/>
          </a:xfrm>
          <a:prstGeom prst="rect">
            <a:avLst/>
          </a:prstGeom>
        </p:spPr>
      </p:pic>
      <p:sp>
        <p:nvSpPr>
          <p:cNvPr id="7" name="内容占位符 2">
            <a:extLst>
              <a:ext uri="{FF2B5EF4-FFF2-40B4-BE49-F238E27FC236}">
                <a16:creationId xmlns:a16="http://schemas.microsoft.com/office/drawing/2014/main" id="{7BD895C8-3F08-4F5D-B0FD-006126BDAB97}"/>
              </a:ext>
            </a:extLst>
          </p:cNvPr>
          <p:cNvSpPr txBox="1">
            <a:spLocks/>
          </p:cNvSpPr>
          <p:nvPr/>
        </p:nvSpPr>
        <p:spPr>
          <a:xfrm>
            <a:off x="515389" y="3133725"/>
            <a:ext cx="5580611" cy="3268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In exploration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There are currently reward-unknown seeds, and we need to try as many new seeds as 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We allocate the minimum energy to seeds in this state as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1F3ABD8-B9E2-402B-AFE0-6E51595880B1}"/>
              </a:ext>
            </a:extLst>
          </p:cNvPr>
          <p:cNvSpPr txBox="1">
            <a:spLocks/>
          </p:cNvSpPr>
          <p:nvPr/>
        </p:nvSpPr>
        <p:spPr>
          <a:xfrm>
            <a:off x="6095999" y="3133725"/>
            <a:ext cx="5580611" cy="3268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In exploitation state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All the rewards of seeds are known, and choose the seed with the maximum reward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The more reward, the more energy for seeds, and we allocate energy as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2D067B51-D1F0-4381-B3C1-0A22D69EA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838" y="5405517"/>
            <a:ext cx="1809751" cy="48561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0010FA9-948F-4471-907A-335EBFEC6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278" y="5271423"/>
            <a:ext cx="5762625" cy="7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1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841"/>
    </mc:Choice>
    <mc:Fallback xmlns="">
      <p:transition spd="slow" advTm="6384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07005-28AA-4FBA-AC6B-2B2C1E789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9B0EFC-7274-4936-84B1-33FBC7B6D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NIC</a:t>
            </a:r>
          </a:p>
          <a:p>
            <a:pPr lvl="1"/>
            <a:r>
              <a:rPr lang="en-US" altLang="zh-CN" dirty="0"/>
              <a:t>Non-dominated sorting genetic algorithm in CGF</a:t>
            </a:r>
          </a:p>
          <a:p>
            <a:pPr lvl="1"/>
            <a:r>
              <a:rPr lang="en-US" altLang="zh-CN" dirty="0"/>
              <a:t>NIC produces the </a:t>
            </a:r>
            <a:r>
              <a:rPr lang="en-US" altLang="zh-CN" b="1" dirty="0"/>
              <a:t>optimal values of the selected objectives </a:t>
            </a:r>
            <a:r>
              <a:rPr lang="en-US" altLang="zh-CN" dirty="0"/>
              <a:t>with low performance overhead</a:t>
            </a:r>
            <a:endParaRPr lang="zh-CN" altLang="en-US" dirty="0"/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8F273F2F-492F-4733-999B-C49A89C695DD}"/>
              </a:ext>
            </a:extLst>
          </p:cNvPr>
          <p:cNvGrpSpPr/>
          <p:nvPr/>
        </p:nvGrpSpPr>
        <p:grpSpPr>
          <a:xfrm>
            <a:off x="1544911" y="2922880"/>
            <a:ext cx="8779366" cy="2353970"/>
            <a:chOff x="1066305" y="3141955"/>
            <a:chExt cx="4469959" cy="1198509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392227D3-FD54-4CD5-B2A0-21B34729E404}"/>
                </a:ext>
              </a:extLst>
            </p:cNvPr>
            <p:cNvSpPr/>
            <p:nvPr/>
          </p:nvSpPr>
          <p:spPr>
            <a:xfrm>
              <a:off x="2489085" y="3192969"/>
              <a:ext cx="1786789" cy="11474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菱形 5">
              <a:extLst>
                <a:ext uri="{FF2B5EF4-FFF2-40B4-BE49-F238E27FC236}">
                  <a16:creationId xmlns:a16="http://schemas.microsoft.com/office/drawing/2014/main" id="{6F04C679-6CB5-4091-94EB-897DF2BD9C3A}"/>
                </a:ext>
              </a:extLst>
            </p:cNvPr>
            <p:cNvSpPr/>
            <p:nvPr/>
          </p:nvSpPr>
          <p:spPr>
            <a:xfrm>
              <a:off x="4460805" y="3571549"/>
              <a:ext cx="1075459" cy="390333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Need NIC?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F514C7A2-A3B0-405E-89FD-B5BF1E06D07B}"/>
                </a:ext>
              </a:extLst>
            </p:cNvPr>
            <p:cNvSpPr txBox="1"/>
            <p:nvPr/>
          </p:nvSpPr>
          <p:spPr>
            <a:xfrm>
              <a:off x="2918444" y="3141955"/>
              <a:ext cx="949171" cy="235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/>
                <a:t>NIC</a:t>
              </a:r>
              <a:endParaRPr lang="zh-CN" altLang="en-US" sz="2400" b="1" dirty="0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545BC017-FE4E-4A5C-90DC-2E2FE93DC137}"/>
                </a:ext>
              </a:extLst>
            </p:cNvPr>
            <p:cNvSpPr/>
            <p:nvPr/>
          </p:nvSpPr>
          <p:spPr>
            <a:xfrm>
              <a:off x="3393030" y="3371181"/>
              <a:ext cx="791165" cy="3556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Cross, mut, exe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D7A838C5-13C9-475B-A23D-31A9FE124887}"/>
                </a:ext>
              </a:extLst>
            </p:cNvPr>
            <p:cNvCxnSpPr>
              <a:stCxn id="15" idx="5"/>
              <a:endCxn id="8" idx="1"/>
            </p:cNvCxnSpPr>
            <p:nvPr/>
          </p:nvCxnSpPr>
          <p:spPr>
            <a:xfrm>
              <a:off x="3200598" y="3549015"/>
              <a:ext cx="19243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68494CCC-77A1-487B-8E4F-4A5866870662}"/>
                </a:ext>
              </a:extLst>
            </p:cNvPr>
            <p:cNvSpPr/>
            <p:nvPr/>
          </p:nvSpPr>
          <p:spPr>
            <a:xfrm>
              <a:off x="3330450" y="3913617"/>
              <a:ext cx="916326" cy="396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Update</a:t>
              </a:r>
            </a:p>
            <a:p>
              <a:pPr algn="ctr"/>
              <a:r>
                <a:rPr lang="en-US" altLang="zh-CN" sz="2400" b="1" dirty="0">
                  <a:solidFill>
                    <a:schemeClr val="tx1"/>
                  </a:solidFill>
                </a:rPr>
                <a:t>obj values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1" name="直接箭头连接符 10">
              <a:extLst>
                <a:ext uri="{FF2B5EF4-FFF2-40B4-BE49-F238E27FC236}">
                  <a16:creationId xmlns:a16="http://schemas.microsoft.com/office/drawing/2014/main" id="{80FFB523-ABFF-494C-B77B-433967F1E849}"/>
                </a:ext>
              </a:extLst>
            </p:cNvPr>
            <p:cNvCxnSpPr>
              <a:stCxn id="8" idx="2"/>
              <a:endCxn id="10" idx="0"/>
            </p:cNvCxnSpPr>
            <p:nvPr/>
          </p:nvCxnSpPr>
          <p:spPr>
            <a:xfrm>
              <a:off x="3788613" y="3726850"/>
              <a:ext cx="0" cy="1867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连接符: 肘形 11">
              <a:extLst>
                <a:ext uri="{FF2B5EF4-FFF2-40B4-BE49-F238E27FC236}">
                  <a16:creationId xmlns:a16="http://schemas.microsoft.com/office/drawing/2014/main" id="{9379D09E-81B2-46E2-9B09-F0154221B62B}"/>
                </a:ext>
              </a:extLst>
            </p:cNvPr>
            <p:cNvCxnSpPr>
              <a:stCxn id="10" idx="1"/>
              <a:endCxn id="15" idx="3"/>
            </p:cNvCxnSpPr>
            <p:nvPr/>
          </p:nvCxnSpPr>
          <p:spPr>
            <a:xfrm rot="10800000">
              <a:off x="2837418" y="3670718"/>
              <a:ext cx="493033" cy="44090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F812B4FE-A373-4D9C-B62F-8CD2E4B31706}"/>
                </a:ext>
              </a:extLst>
            </p:cNvPr>
            <p:cNvCxnSpPr>
              <a:stCxn id="6" idx="1"/>
              <a:endCxn id="5" idx="3"/>
            </p:cNvCxnSpPr>
            <p:nvPr/>
          </p:nvCxnSpPr>
          <p:spPr>
            <a:xfrm flipH="1">
              <a:off x="4275874" y="3766716"/>
              <a:ext cx="18493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流程图: 数据 13">
              <a:extLst>
                <a:ext uri="{FF2B5EF4-FFF2-40B4-BE49-F238E27FC236}">
                  <a16:creationId xmlns:a16="http://schemas.microsoft.com/office/drawing/2014/main" id="{0FAEFB48-A36A-433B-A297-0594A33D1068}"/>
                </a:ext>
              </a:extLst>
            </p:cNvPr>
            <p:cNvSpPr/>
            <p:nvPr/>
          </p:nvSpPr>
          <p:spPr>
            <a:xfrm>
              <a:off x="1066305" y="3391590"/>
              <a:ext cx="1163664" cy="349394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Pareto</a:t>
              </a:r>
            </a:p>
            <a:p>
              <a:pPr algn="ctr"/>
              <a:r>
                <a:rPr lang="en-US" altLang="zh-CN" sz="2000" b="1" dirty="0">
                  <a:solidFill>
                    <a:schemeClr val="tx1"/>
                  </a:solidFill>
                </a:rPr>
                <a:t>seeds</a:t>
              </a:r>
              <a:endParaRPr lang="zh-CN" alt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流程图: 数据 14">
              <a:extLst>
                <a:ext uri="{FF2B5EF4-FFF2-40B4-BE49-F238E27FC236}">
                  <a16:creationId xmlns:a16="http://schemas.microsoft.com/office/drawing/2014/main" id="{5D7713F1-BC10-432E-B466-60F86C9DF712}"/>
                </a:ext>
              </a:extLst>
            </p:cNvPr>
            <p:cNvSpPr/>
            <p:nvPr/>
          </p:nvSpPr>
          <p:spPr>
            <a:xfrm>
              <a:off x="2546872" y="3427313"/>
              <a:ext cx="726362" cy="243404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Seed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流程图: 数据 15">
              <a:extLst>
                <a:ext uri="{FF2B5EF4-FFF2-40B4-BE49-F238E27FC236}">
                  <a16:creationId xmlns:a16="http://schemas.microsoft.com/office/drawing/2014/main" id="{3E7A44C6-B9A3-4704-9EAA-3CA72E526F9D}"/>
                </a:ext>
              </a:extLst>
            </p:cNvPr>
            <p:cNvSpPr/>
            <p:nvPr/>
          </p:nvSpPr>
          <p:spPr>
            <a:xfrm>
              <a:off x="1066807" y="3913618"/>
              <a:ext cx="1163664" cy="349394"/>
            </a:xfrm>
            <a:prstGeom prst="flowChartInputOutp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Optimized</a:t>
              </a:r>
            </a:p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objectives</a:t>
              </a:r>
              <a:endParaRPr lang="zh-CN" altLang="en-US" sz="12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连接符: 肘形 16">
              <a:extLst>
                <a:ext uri="{FF2B5EF4-FFF2-40B4-BE49-F238E27FC236}">
                  <a16:creationId xmlns:a16="http://schemas.microsoft.com/office/drawing/2014/main" id="{34D2CA66-3245-46F1-878D-609351F54C78}"/>
                </a:ext>
              </a:extLst>
            </p:cNvPr>
            <p:cNvCxnSpPr>
              <a:stCxn id="5" idx="1"/>
              <a:endCxn id="16" idx="5"/>
            </p:cNvCxnSpPr>
            <p:nvPr/>
          </p:nvCxnSpPr>
          <p:spPr>
            <a:xfrm rot="10800000" flipV="1">
              <a:off x="2114105" y="3766717"/>
              <a:ext cx="374980" cy="3215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连接符: 肘形 17">
              <a:extLst>
                <a:ext uri="{FF2B5EF4-FFF2-40B4-BE49-F238E27FC236}">
                  <a16:creationId xmlns:a16="http://schemas.microsoft.com/office/drawing/2014/main" id="{400558A2-AAD7-4CD5-8DD3-D516A42053B5}"/>
                </a:ext>
              </a:extLst>
            </p:cNvPr>
            <p:cNvCxnSpPr>
              <a:stCxn id="5" idx="1"/>
              <a:endCxn id="14" idx="5"/>
            </p:cNvCxnSpPr>
            <p:nvPr/>
          </p:nvCxnSpPr>
          <p:spPr>
            <a:xfrm rot="10800000">
              <a:off x="2113603" y="3566287"/>
              <a:ext cx="375482" cy="20043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202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93"/>
    </mc:Choice>
    <mc:Fallback xmlns="">
      <p:transition spd="slow" advTm="15393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BC88EA-FF36-49A2-A136-EFD8E82CC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1A72E23-AFB0-44E5-8C52-C81AD1E9A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NIC</a:t>
            </a:r>
            <a:r>
              <a:rPr lang="zh-CN" altLang="en-US" dirty="0"/>
              <a:t> </a:t>
            </a:r>
            <a:r>
              <a:rPr lang="en-US" altLang="zh-CN" dirty="0"/>
              <a:t>adopts the following key techniques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7BF158B-D87D-4707-BC16-27053E019620}"/>
              </a:ext>
            </a:extLst>
          </p:cNvPr>
          <p:cNvSpPr txBox="1">
            <a:spLocks/>
          </p:cNvSpPr>
          <p:nvPr/>
        </p:nvSpPr>
        <p:spPr>
          <a:xfrm>
            <a:off x="318098" y="1648046"/>
            <a:ext cx="3875858" cy="470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/>
              <a:t>① </a:t>
            </a:r>
            <a:r>
              <a:rPr lang="en-US" altLang="zh-CN" sz="2000" dirty="0"/>
              <a:t>Adaptive population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Common genetic algorithms use fixed-size population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We design adaptive population size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select population according to the size of seeds</a:t>
            </a:r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5F4040E-6FC4-4170-820C-23AA9D1E19E6}"/>
              </a:ext>
            </a:extLst>
          </p:cNvPr>
          <p:cNvSpPr txBox="1">
            <a:spLocks/>
          </p:cNvSpPr>
          <p:nvPr/>
        </p:nvSpPr>
        <p:spPr>
          <a:xfrm>
            <a:off x="4193956" y="1648046"/>
            <a:ext cx="3875858" cy="470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/>
              <a:t>② </a:t>
            </a:r>
            <a:r>
              <a:rPr lang="en-US" altLang="zh-CN" sz="2000" dirty="0"/>
              <a:t>Co-mutation operators with AFL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Previous genetic algorithms use inefficient mutation operators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We propose new mutation operators according to the design of AFL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F3BD45E-72FF-4E0B-BE74-71D3C14EF7A0}"/>
              </a:ext>
            </a:extLst>
          </p:cNvPr>
          <p:cNvSpPr txBox="1">
            <a:spLocks/>
          </p:cNvSpPr>
          <p:nvPr/>
        </p:nvSpPr>
        <p:spPr>
          <a:xfrm>
            <a:off x="7800754" y="1648046"/>
            <a:ext cx="3875858" cy="4702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CN" altLang="en-US" sz="2000" dirty="0"/>
              <a:t>③ </a:t>
            </a:r>
            <a:r>
              <a:rPr lang="en-US" altLang="zh-CN" sz="2000" dirty="0"/>
              <a:t>Reducing performance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The separation of genetic algorithm and fuzzing causes performance overhead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We design approaches to integrate genetic algorithm into fuzzing, e.g., a shared seed pool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964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734"/>
    </mc:Choice>
    <mc:Fallback xmlns="">
      <p:transition spd="slow" advTm="59734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871BC-E1C8-436A-8DB8-6C709396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2D4FB-8E21-4F17-B375-597DC822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Target programs</a:t>
            </a:r>
          </a:p>
          <a:p>
            <a:pPr lvl="1"/>
            <a:r>
              <a:rPr lang="en-US" altLang="zh-CN" dirty="0"/>
              <a:t>12 real-world programs</a:t>
            </a:r>
          </a:p>
          <a:p>
            <a:pPr lvl="1"/>
            <a:r>
              <a:rPr lang="en-US" altLang="zh-CN" dirty="0"/>
              <a:t>MAGMA data set</a:t>
            </a:r>
          </a:p>
          <a:p>
            <a:r>
              <a:rPr lang="en-US" altLang="zh-CN" dirty="0"/>
              <a:t>Baseline fuzzers</a:t>
            </a:r>
          </a:p>
          <a:p>
            <a:pPr lvl="1"/>
            <a:r>
              <a:rPr lang="en-US" altLang="zh-CN" dirty="0"/>
              <a:t>Real-world programs: AFL (speed), MemLock (memory consumption), and FuzzFactory (satisfied comparison bytes)</a:t>
            </a:r>
          </a:p>
          <a:p>
            <a:pPr lvl="1"/>
            <a:r>
              <a:rPr lang="en-US" altLang="zh-CN" dirty="0"/>
              <a:t>MAGMA: AFL, AFLFast, AFL++, FairFuzz, honggfuzz, MOPT, and SYMCC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929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5"/>
    </mc:Choice>
    <mc:Fallback xmlns="">
      <p:transition spd="slow" advTm="44215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7871BC-E1C8-436A-8DB8-6C7093964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62D4FB-8E21-4F17-B375-597DC8227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Research questions	</a:t>
            </a:r>
          </a:p>
          <a:p>
            <a:pPr lvl="1"/>
            <a:r>
              <a:rPr lang="en-US" altLang="zh-CN" dirty="0"/>
              <a:t>RQ1: Does multi-objective optimization in MobFuzz outperform single-objective optimization in the baseline fuzzers?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RQ2: How does the objective combination selection adapt in the fuzzing process?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RQ3: How does our power schedule perform compared with the baseline fuzzers under the chosen objective combination?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RQ4: Does NIC optimize the objective values without introducing additional performance overhead?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6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327"/>
    </mc:Choice>
    <mc:Fallback xmlns="">
      <p:transition spd="slow" advTm="20327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2BD1E3-4D97-453C-BA7D-DB2395274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E886D8-3B68-46BD-9B25-C48D76680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Results of objective values</a:t>
            </a:r>
          </a:p>
          <a:p>
            <a:pPr lvl="1"/>
            <a:r>
              <a:rPr lang="en-US" altLang="zh-CN" dirty="0"/>
              <a:t>The values of MobFuzz are greater than (33 out of 36) or equal to (3 out of 36) the compared values in all the comparisons</a:t>
            </a:r>
          </a:p>
          <a:p>
            <a:pPr lvl="1"/>
            <a:r>
              <a:rPr lang="en-US" altLang="zh-CN" dirty="0"/>
              <a:t>MobFuzz outputs higher values in the 3 objectives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AAC3868-0A32-47D2-B08D-887132A95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375" y="2541410"/>
            <a:ext cx="11525250" cy="34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0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342"/>
    </mc:Choice>
    <mc:Fallback xmlns="">
      <p:transition spd="slow" advTm="3134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CB012A-6D0A-4C48-8409-77562ECC9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DDDC7E-E9B9-400B-832F-57A1D6CD7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1. Background</a:t>
            </a:r>
          </a:p>
          <a:p>
            <a:r>
              <a:rPr lang="en-US" altLang="zh-CN" dirty="0"/>
              <a:t>2. Motivation</a:t>
            </a:r>
          </a:p>
          <a:p>
            <a:r>
              <a:rPr lang="en-US" altLang="zh-CN" dirty="0"/>
              <a:t>3. Methods</a:t>
            </a:r>
          </a:p>
          <a:p>
            <a:r>
              <a:rPr lang="en-US" altLang="zh-CN" dirty="0"/>
              <a:t>4. Evaluations</a:t>
            </a:r>
          </a:p>
          <a:p>
            <a:r>
              <a:rPr lang="en-US" altLang="zh-CN" dirty="0"/>
              <a:t>5. 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51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0"/>
    </mc:Choice>
    <mc:Fallback xmlns="">
      <p:transition spd="slow" advTm="483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BB18FD-DA80-4CB6-B46B-15BFEFF49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ADA452-9069-4F34-804A-8E2FE01C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Answer to RQ1</a:t>
            </a:r>
          </a:p>
          <a:p>
            <a:pPr lvl="1"/>
            <a:r>
              <a:rPr lang="en-US" altLang="zh-CN" dirty="0"/>
              <a:t>Multi-objective optimization in MobFuzz outperforms every single-objective optimization simultaneously in the baseline fuzzers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573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68"/>
    </mc:Choice>
    <mc:Fallback xmlns="">
      <p:transition spd="slow" advTm="15968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9A0E90-D974-45F5-9716-1F7D79C6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CD67C69-7062-41CC-A821-5AA8B1AC4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Research questions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RQ1: Does multi-objective optimization in MobFuzz outperform single-objective optimization in the baseline fuzzers?</a:t>
            </a:r>
          </a:p>
          <a:p>
            <a:pPr lvl="1"/>
            <a:r>
              <a:rPr lang="en-US" altLang="zh-CN" dirty="0"/>
              <a:t>RQ2: How does the objective combination selection adapt in the fuzzing process?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RQ3: How does our power schedule perform compared with the baseline fuzzers under the chosen objective combination?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RQ4: Does NIC optimize the objective values without introducing additional performance overhead?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45"/>
    </mc:Choice>
    <mc:Fallback xmlns="">
      <p:transition spd="slow" advTm="8345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ED6A85-F40A-4622-8AB1-5714EC3C3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81096DB-A000-4E82-A4AA-10C6FE13C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Selected objective combination affects objective values</a:t>
            </a:r>
          </a:p>
          <a:p>
            <a:pPr lvl="1"/>
            <a:r>
              <a:rPr lang="en-US" altLang="zh-CN" dirty="0"/>
              <a:t>Background colors: the chosen combination, lines: the objective values</a:t>
            </a:r>
          </a:p>
          <a:p>
            <a:pPr lvl="1"/>
            <a:r>
              <a:rPr lang="en-US" altLang="zh-CN" dirty="0"/>
              <a:t>Point A: 3 objectives are selected, all the values increase</a:t>
            </a:r>
          </a:p>
          <a:p>
            <a:pPr lvl="1"/>
            <a:r>
              <a:rPr lang="en-US" altLang="zh-CN" dirty="0"/>
              <a:t>Point B: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increasing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comparison</a:t>
            </a:r>
            <a:r>
              <a:rPr lang="zh-CN" altLang="en-US" dirty="0"/>
              <a:t> </a:t>
            </a:r>
            <a:r>
              <a:rPr lang="en-US" altLang="zh-CN" dirty="0"/>
              <a:t>bytes</a:t>
            </a:r>
            <a:r>
              <a:rPr lang="zh-CN" altLang="en-US" dirty="0"/>
              <a:t> </a:t>
            </a:r>
            <a:r>
              <a:rPr lang="en-US" altLang="zh-CN" dirty="0"/>
              <a:t>slows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speed</a:t>
            </a:r>
          </a:p>
          <a:p>
            <a:pPr lvl="1"/>
            <a:r>
              <a:rPr lang="en-US" altLang="zh-CN" dirty="0"/>
              <a:t>Point C: Correction to the slowing down of speed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DCA04CC-643B-4500-B5C9-7E775B0DA5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9" b="993"/>
          <a:stretch/>
        </p:blipFill>
        <p:spPr>
          <a:xfrm>
            <a:off x="1119187" y="2872014"/>
            <a:ext cx="9953625" cy="3271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80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91"/>
    </mc:Choice>
    <mc:Fallback xmlns="">
      <p:transition spd="slow" advTm="4239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93D243-3453-41F8-B5B3-DDA2424A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5C7B24-44E7-4AE5-A493-710E71D9C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Does MPMAB select the best objective combination?</a:t>
            </a:r>
          </a:p>
          <a:p>
            <a:pPr lvl="1"/>
            <a:r>
              <a:rPr lang="en-US" altLang="zh-CN" dirty="0"/>
              <a:t>We set 6 other selection strategies (the X-axis)</a:t>
            </a:r>
          </a:p>
          <a:p>
            <a:pPr lvl="1"/>
            <a:r>
              <a:rPr lang="en-US" altLang="zh-CN" dirty="0"/>
              <a:t>Y-axis less than 1.0: MPMAB is better</a:t>
            </a:r>
          </a:p>
          <a:p>
            <a:pPr lvl="1"/>
            <a:r>
              <a:rPr lang="en-US" altLang="zh-CN" dirty="0"/>
              <a:t>MPMAB is better than other strategies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14145ED-8C18-4888-87FC-830786319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0165" y="2619374"/>
            <a:ext cx="555167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03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542"/>
    </mc:Choice>
    <mc:Fallback xmlns="">
      <p:transition spd="slow" advTm="31542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3C79C1-5690-48CB-9F57-86D901FDC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439BB3-4366-4AEB-8B59-AC05B0BCE9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Answer to RQ2</a:t>
            </a:r>
          </a:p>
          <a:p>
            <a:pPr lvl="1"/>
            <a:r>
              <a:rPr lang="en-US" altLang="zh-CN" dirty="0"/>
              <a:t>Our selection strategy can adaptively select the best objective combinations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285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99"/>
    </mc:Choice>
    <mc:Fallback xmlns="">
      <p:transition spd="slow" advTm="9699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103057C-F8D9-4B0A-BD2F-8398B728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5519CA3-A5A7-483E-B8E7-A6EDC78E8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Research questions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RQ1: Does multi-objective optimization in MobFuzz outperform single-objective optimization in the baseline fuzzers?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RQ2: How does the objective combination selection adapt in the fuzzing process?</a:t>
            </a:r>
          </a:p>
          <a:p>
            <a:pPr lvl="1"/>
            <a:r>
              <a:rPr lang="en-US" altLang="zh-CN" dirty="0"/>
              <a:t>RQ3: How does our power schedule perform compared with the baseline fuzzers under the chosen objective combination?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RQ4: Does NIC optimize the objective values without introducing additional performance overhead?</a:t>
            </a:r>
            <a:endParaRPr lang="zh-CN" alt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8"/>
    </mc:Choice>
    <mc:Fallback xmlns="">
      <p:transition spd="slow" advTm="11248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4ED81-EC16-482B-9930-10C47AB84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D680F0-5EA5-43D8-B6C4-BA1C1BA5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Comparison of our adaptive power schedule with non-adaptive and MobFuzz^(−M) (MobFuzz without MPMAB) schedules</a:t>
            </a:r>
          </a:p>
          <a:p>
            <a:pPr lvl="1"/>
            <a:r>
              <a:rPr lang="en-US" altLang="zh-CN" dirty="0"/>
              <a:t>Non-adaptive and MobFuzz^(−M) cannot adaptively allocate energy</a:t>
            </a:r>
          </a:p>
          <a:p>
            <a:pPr lvl="1"/>
            <a:r>
              <a:rPr lang="en-US" altLang="zh-CN" dirty="0"/>
              <a:t>MobFuzz can adaptively allocate energy under the selected combination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B584286-53F9-4253-9F43-52C2A7765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345" y="2537762"/>
            <a:ext cx="5561309" cy="422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6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45"/>
    </mc:Choice>
    <mc:Fallback xmlns="">
      <p:transition spd="slow" advTm="2554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4823F6-0574-47A8-B63D-1C25D43A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68992D-D683-432F-938B-139B52A8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Answer to RQ3</a:t>
            </a:r>
          </a:p>
          <a:p>
            <a:pPr lvl="1"/>
            <a:r>
              <a:rPr lang="en-US" altLang="zh-CN" dirty="0"/>
              <a:t>Our power schedule can adaptively allocate energy according to the chosen objective combination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5395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37"/>
    </mc:Choice>
    <mc:Fallback xmlns="">
      <p:transition spd="slow" advTm="1073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0D7AC4-1A8F-4635-B675-C9B5253AF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E3FC4D-8B8F-4F3D-97DE-D009FC43A3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 Research questions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RQ1: Does multi-objective optimization in MobFuzz outperform single-objective optimization in the baseline fuzzers?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RQ2: How does the objective combination selection adapt in the fuzzing process?</a:t>
            </a:r>
          </a:p>
          <a:p>
            <a:pPr lvl="1"/>
            <a:r>
              <a:rPr lang="en-US" altLang="zh-CN" dirty="0">
                <a:solidFill>
                  <a:schemeClr val="bg1">
                    <a:lumMod val="85000"/>
                  </a:schemeClr>
                </a:solidFill>
              </a:rPr>
              <a:t>RQ3: How does our power schedule perform compared with the baseline fuzzers under the chosen objective combination?</a:t>
            </a:r>
          </a:p>
          <a:p>
            <a:pPr lvl="1"/>
            <a:r>
              <a:rPr lang="en-US" altLang="zh-CN" dirty="0"/>
              <a:t>RQ4: Does NIC optimize the objective values without introducing additional performance overhead?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028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59"/>
    </mc:Choice>
    <mc:Fallback xmlns="">
      <p:transition spd="slow" advTm="995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DF2F26-83B3-4405-A7C3-6A525C07E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C1F0325-26E2-42CA-8AAE-9A2EC4E1D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Results of good seeds</a:t>
            </a:r>
          </a:p>
          <a:p>
            <a:pPr lvl="1"/>
            <a:r>
              <a:rPr lang="en-US" altLang="zh-CN" dirty="0"/>
              <a:t>Good seeds: seeds that achieve greater objective values than the average in the selected objective combination</a:t>
            </a:r>
          </a:p>
          <a:p>
            <a:pPr lvl="1"/>
            <a:r>
              <a:rPr lang="en-US" altLang="zh-CN" dirty="0"/>
              <a:t>The percentages of good seeds in MobFuzz are greater.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BF30A3-5912-4438-8DCC-7247F96CC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704" y="2319395"/>
            <a:ext cx="5268592" cy="4471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42"/>
    </mc:Choice>
    <mc:Fallback xmlns="">
      <p:transition spd="slow" advTm="1844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CDC391-1732-4004-B921-6DD1E1FC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716382-C2A8-41D8-9329-6A673B56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Coverage-guided gray-box fuzzing (CGF)</a:t>
            </a:r>
          </a:p>
          <a:p>
            <a:pPr lvl="1"/>
            <a:r>
              <a:rPr lang="en-US" altLang="zh-CN" dirty="0"/>
              <a:t>One of the most successful vulnerability detection techniques</a:t>
            </a:r>
          </a:p>
          <a:p>
            <a:pPr lvl="1"/>
            <a:r>
              <a:rPr lang="en-US" altLang="zh-CN" dirty="0"/>
              <a:t>Found numerous vulnerabilities in real-world programs</a:t>
            </a:r>
          </a:p>
          <a:p>
            <a:pPr lvl="1"/>
            <a:r>
              <a:rPr lang="en-US" altLang="zh-CN" dirty="0"/>
              <a:t>Easy for deployment and fast in speed</a:t>
            </a:r>
          </a:p>
          <a:p>
            <a:pPr lvl="1"/>
            <a:r>
              <a:rPr lang="en-US" altLang="zh-CN" dirty="0"/>
              <a:t>……</a:t>
            </a:r>
            <a:endParaRPr lang="zh-CN" altLang="en-US" dirty="0"/>
          </a:p>
        </p:txBody>
      </p:sp>
      <p:pic>
        <p:nvPicPr>
          <p:cNvPr id="1026" name="Picture 2" descr="查看源图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0"/>
          <a:stretch/>
        </p:blipFill>
        <p:spPr bwMode="auto">
          <a:xfrm>
            <a:off x="2825148" y="2855589"/>
            <a:ext cx="6541704" cy="341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74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77"/>
    </mc:Choice>
    <mc:Fallback xmlns="">
      <p:transition spd="slow" advTm="1377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51659B-0E51-459C-A3E1-8182738E3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F6621E-BF1E-4B88-9108-67E7E4BB2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Performance overhead of NIC</a:t>
            </a:r>
          </a:p>
          <a:p>
            <a:pPr lvl="1"/>
            <a:r>
              <a:rPr lang="en-US" altLang="zh-CN" dirty="0"/>
              <a:t>The NIC algorithm in MobFuzz brings about 3.3% performance, which is acceptable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0A801DB-D282-4126-B365-0A39B0304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721" y="2277937"/>
            <a:ext cx="6970558" cy="199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81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91"/>
    </mc:Choice>
    <mc:Fallback xmlns="">
      <p:transition spd="slow" advTm="1249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B6DB08-FE2B-4B46-934E-C2DCCD328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824F9A-86BE-4561-A2AA-FAC61823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Answer to RQ4</a:t>
            </a:r>
          </a:p>
          <a:p>
            <a:pPr lvl="1"/>
            <a:r>
              <a:rPr lang="en-US" altLang="zh-CN" dirty="0"/>
              <a:t>NIC can produce the optimal objective values with low performance overhead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62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58"/>
    </mc:Choice>
    <mc:Fallback xmlns="">
      <p:transition spd="slow" advTm="9158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E946B7-25E6-4C51-8C28-177EA88E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4. Evaluations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C533788-26D3-42FF-B07C-3F4CBF3AF7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Evaluation on the MAGMA data set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C824DADB-2654-419D-B686-87604D3999A6}"/>
              </a:ext>
            </a:extLst>
          </p:cNvPr>
          <p:cNvSpPr txBox="1">
            <a:spLocks/>
          </p:cNvSpPr>
          <p:nvPr/>
        </p:nvSpPr>
        <p:spPr>
          <a:xfrm>
            <a:off x="515389" y="1481476"/>
            <a:ext cx="5580612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Bug count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MobFuzz outperforms all the baseline fuzzers in 4 out of the 7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On average, MobFuzz finds more bugs</a:t>
            </a:r>
            <a:endParaRPr lang="zh-CN" altLang="en-US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3E98BBB-A0B5-41C1-A471-08833DBA7CDA}"/>
              </a:ext>
            </a:extLst>
          </p:cNvPr>
          <p:cNvSpPr txBox="1">
            <a:spLocks/>
          </p:cNvSpPr>
          <p:nvPr/>
        </p:nvSpPr>
        <p:spPr>
          <a:xfrm>
            <a:off x="6096000" y="1481475"/>
            <a:ext cx="5580611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Time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MobFuzz outperforms all the baseline fuzzers in 4 out of the 7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On average, MobFuzz triggers bugs with less time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18C165B-071B-4254-9586-EB382B9E8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578" y="3123180"/>
            <a:ext cx="5903421" cy="14787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9D6129C-3062-4D9F-BCDD-426B44664E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231" y="3123180"/>
            <a:ext cx="5773190" cy="147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0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07"/>
    </mc:Choice>
    <mc:Fallback xmlns="">
      <p:transition spd="slow" advTm="3640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028885-7B76-4033-9646-ECD61E3E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5. Conclusion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713490-E21F-4EDC-B2DB-D407A0DAF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propose MobFuzz: adaptive multi-objective optimization in gray-box fuzzing</a:t>
            </a:r>
          </a:p>
          <a:p>
            <a:pPr lvl="1"/>
            <a:r>
              <a:rPr lang="en-US" altLang="zh-CN" dirty="0"/>
              <a:t>Facing the 3 challenges of MOO in CGF</a:t>
            </a:r>
          </a:p>
          <a:p>
            <a:pPr lvl="1"/>
            <a:r>
              <a:rPr lang="en-US" altLang="zh-CN" dirty="0"/>
              <a:t>MPMAB adaptively selects the best combination and allocates energy</a:t>
            </a:r>
          </a:p>
          <a:p>
            <a:pPr lvl="1"/>
            <a:r>
              <a:rPr lang="en-US" altLang="zh-CN" dirty="0"/>
              <a:t>NIC outputs the optimal objective values with low performance overhead</a:t>
            </a:r>
          </a:p>
          <a:p>
            <a:pPr lvl="1"/>
            <a:r>
              <a:rPr lang="en-US" altLang="zh-CN" dirty="0"/>
              <a:t>We implement prototype MobFuzz</a:t>
            </a:r>
          </a:p>
          <a:p>
            <a:pPr lvl="1"/>
            <a:r>
              <a:rPr lang="en-US" altLang="zh-CN" dirty="0"/>
              <a:t>Evaluations show the effectiveness of our proposed techniques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29869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15"/>
    </mc:Choice>
    <mc:Fallback xmlns="">
      <p:transition spd="slow" advTm="46115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7E4E20-3C54-4197-ADA1-FFDBE45FAF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4797" y="534544"/>
            <a:ext cx="11442404" cy="2746829"/>
          </a:xfrm>
        </p:spPr>
        <p:txBody>
          <a:bodyPr/>
          <a:lstStyle/>
          <a:p>
            <a:r>
              <a:rPr lang="en-US" altLang="zh-CN" sz="6000" b="1" dirty="0"/>
              <a:t>Thanks for your listening!</a:t>
            </a:r>
            <a:br>
              <a:rPr lang="en-US" altLang="zh-CN" sz="6000" b="1" dirty="0"/>
            </a:br>
            <a:br>
              <a:rPr lang="en-US" altLang="zh-CN" sz="6000" b="1" dirty="0"/>
            </a:br>
            <a:r>
              <a:rPr lang="en-US" altLang="zh-CN" sz="6000" b="1" dirty="0"/>
              <a:t>Q&amp;A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D5DB9D3-59BB-4196-B6E8-76B45AFFD9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97" y="3429000"/>
            <a:ext cx="11442405" cy="28944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2400" dirty="0"/>
              <a:t>MobFuzz: Adaptive Multi-objective Optimization in Gray-box Fuzzing</a:t>
            </a:r>
          </a:p>
          <a:p>
            <a:pPr marL="0" indent="0" algn="ctr">
              <a:buNone/>
            </a:pPr>
            <a:r>
              <a:rPr lang="en-US" altLang="zh-CN" sz="2400" dirty="0"/>
              <a:t>NDSS 2022</a:t>
            </a:r>
          </a:p>
          <a:p>
            <a:pPr marL="0" indent="0" algn="ctr">
              <a:buNone/>
            </a:pPr>
            <a:r>
              <a:rPr lang="en-US" altLang="zh-CN" sz="2400" b="1" dirty="0"/>
              <a:t>Gen Zhang</a:t>
            </a:r>
            <a:r>
              <a:rPr lang="en-US" altLang="zh-CN" sz="2400" dirty="0"/>
              <a:t>, Pengfei Wang, Tai Yue, Xiangdong Kong, Shan Huang, Xu Zhou, Kai Lu</a:t>
            </a:r>
          </a:p>
          <a:p>
            <a:pPr marL="0" indent="0" algn="ctr">
              <a:buNone/>
            </a:pPr>
            <a:r>
              <a:rPr lang="en-US" altLang="zh-CN" sz="2400" dirty="0"/>
              <a:t>National University of Defense Technology</a:t>
            </a:r>
          </a:p>
          <a:p>
            <a:pPr marL="0" indent="0" algn="ctr">
              <a:buNone/>
            </a:pPr>
            <a:r>
              <a:rPr lang="en-US" altLang="zh-CN" dirty="0"/>
              <a:t>Contact: </a:t>
            </a:r>
            <a:r>
              <a:rPr lang="en-US" altLang="zh-CN" dirty="0">
                <a:solidFill>
                  <a:schemeClr val="accent5">
                    <a:lumMod val="75000"/>
                  </a:schemeClr>
                </a:solidFill>
              </a:rPr>
              <a:t>zhanggen@nudt.edu.cn</a:t>
            </a:r>
            <a:endParaRPr lang="en-US" altLang="zh-CN" sz="24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49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41"/>
    </mc:Choice>
    <mc:Fallback xmlns="">
      <p:transition spd="slow" advTm="514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57F44B-6C48-427F-8BC8-237DC09ED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AF0347-7937-45EE-8D05-B4C545EFB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711" y="914400"/>
            <a:ext cx="5782289" cy="5262563"/>
          </a:xfrm>
        </p:spPr>
        <p:txBody>
          <a:bodyPr/>
          <a:lstStyle/>
          <a:p>
            <a:r>
              <a:rPr lang="en-US" altLang="zh-CN" dirty="0"/>
              <a:t>Optimization problem</a:t>
            </a:r>
          </a:p>
          <a:p>
            <a:pPr lvl="1"/>
            <a:r>
              <a:rPr lang="en-US" altLang="zh-CN" dirty="0"/>
              <a:t>Searches the input space to find optimal solutions and optimize the objectives</a:t>
            </a:r>
          </a:p>
        </p:txBody>
      </p:sp>
      <p:pic>
        <p:nvPicPr>
          <p:cNvPr id="4" name="Picture 2" descr="查看源图像">
            <a:extLst>
              <a:ext uri="{FF2B5EF4-FFF2-40B4-BE49-F238E27FC236}">
                <a16:creationId xmlns:a16="http://schemas.microsoft.com/office/drawing/2014/main" id="{10E41A40-7AC0-48C1-81C3-60EC471A99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71" y="2803484"/>
            <a:ext cx="5983968" cy="36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8CA5979-3E38-4988-B427-A0B5D6A98299}"/>
              </a:ext>
            </a:extLst>
          </p:cNvPr>
          <p:cNvSpPr txBox="1">
            <a:spLocks/>
          </p:cNvSpPr>
          <p:nvPr/>
        </p:nvSpPr>
        <p:spPr>
          <a:xfrm>
            <a:off x="6095999" y="914400"/>
            <a:ext cx="5782289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sz="2000" dirty="0"/>
              <a:t>Essentially, CGF is an optimization problem</a:t>
            </a:r>
            <a:endParaRPr lang="en-US" altLang="zh-CN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The goal of CGF is to maximize its </a:t>
            </a:r>
            <a:r>
              <a:rPr lang="en-US" altLang="zh-CN" b="1" dirty="0"/>
              <a:t>objective</a:t>
            </a:r>
            <a:r>
              <a:rPr lang="en-US" altLang="zh-CN" dirty="0"/>
              <a:t>: code coverage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sz="2400" dirty="0"/>
              <a:t>E</a:t>
            </a:r>
            <a:r>
              <a:rPr lang="en-US" altLang="zh-CN" sz="2000" dirty="0"/>
              <a:t>xisting CGFs use single-objective optimization</a:t>
            </a:r>
            <a:endParaRPr lang="en-US" altLang="zh-CN" sz="24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2A28979-4045-4647-AC9E-C6A3816679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0351" y="2753614"/>
            <a:ext cx="2452687" cy="37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81"/>
    </mc:Choice>
    <mc:Fallback xmlns="">
      <p:transition spd="slow" advTm="2358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C27169-6773-48EA-845C-7E59EDBF9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1. Background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EF17624-FBC8-4F07-8B75-52D3BBE86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b="1" dirty="0"/>
              <a:t>Multi-objective optimization </a:t>
            </a:r>
            <a:r>
              <a:rPr lang="en-US" altLang="zh-CN" dirty="0"/>
              <a:t>(MOO) is required</a:t>
            </a:r>
          </a:p>
          <a:p>
            <a:pPr lvl="1"/>
            <a:r>
              <a:rPr lang="en-US" altLang="zh-CN" dirty="0"/>
              <a:t>First objective: Line 4, solving more constraint bytes</a:t>
            </a:r>
          </a:p>
          <a:p>
            <a:pPr lvl="1"/>
            <a:r>
              <a:rPr lang="en-US" altLang="zh-CN" dirty="0"/>
              <a:t>Second objective: Line 11, allocating more memory</a:t>
            </a:r>
          </a:p>
          <a:p>
            <a:pPr lvl="1"/>
            <a:r>
              <a:rPr lang="en-US" altLang="zh-CN" dirty="0"/>
              <a:t>Finally triggers a real-world memory consumption bug</a:t>
            </a:r>
            <a:endParaRPr lang="zh-CN" altLang="en-US" dirty="0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7D72ADFC-AB39-4F1E-9DBA-27FDF9C1E7FE}"/>
              </a:ext>
            </a:extLst>
          </p:cNvPr>
          <p:cNvGrpSpPr/>
          <p:nvPr/>
        </p:nvGrpSpPr>
        <p:grpSpPr>
          <a:xfrm>
            <a:off x="1245636" y="2754567"/>
            <a:ext cx="9700727" cy="3505503"/>
            <a:chOff x="1245636" y="2539960"/>
            <a:chExt cx="9700727" cy="350550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F345850B-6796-4BA1-9E95-3084906E1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5636" y="2539960"/>
              <a:ext cx="9700727" cy="3505503"/>
            </a:xfrm>
            <a:prstGeom prst="rect">
              <a:avLst/>
            </a:prstGeom>
          </p:spPr>
        </p:pic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E12BE21F-3B50-41C2-AE5A-DFDFA4654C9A}"/>
                </a:ext>
              </a:extLst>
            </p:cNvPr>
            <p:cNvSpPr txBox="1"/>
            <p:nvPr/>
          </p:nvSpPr>
          <p:spPr>
            <a:xfrm>
              <a:off x="5129092" y="5557215"/>
              <a:ext cx="519952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Binutils dwarf2.c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9224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488"/>
    </mc:Choice>
    <mc:Fallback xmlns="">
      <p:transition spd="slow" advTm="3248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E4A443-D8BB-4656-A1D0-49BCF1C2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B93A66-9910-4BD7-B526-7F22ACB592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No fuzzer solves the problem of multi-objective optimization in gray-box fuzzing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0D3F06B-ADD7-40BC-A25A-B06901CA4040}"/>
              </a:ext>
            </a:extLst>
          </p:cNvPr>
          <p:cNvSpPr txBox="1">
            <a:spLocks/>
          </p:cNvSpPr>
          <p:nvPr/>
        </p:nvSpPr>
        <p:spPr>
          <a:xfrm>
            <a:off x="515389" y="1967023"/>
            <a:ext cx="5580611" cy="436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American fuzzy lop (AFL)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Optimizes 2 objectives: the execution time and input size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Favorable seeds that have a smaller product of these two objectives are selected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Will get stuck at </a:t>
            </a:r>
            <a:r>
              <a:rPr lang="en-US" altLang="zh-CN" b="1" dirty="0"/>
              <a:t>local optimum</a:t>
            </a:r>
            <a:r>
              <a:rPr lang="en-US" altLang="zh-CN" dirty="0"/>
              <a:t>, cannot really support MOO</a:t>
            </a:r>
            <a:endParaRPr lang="zh-CN" altLang="en-US" b="1" dirty="0"/>
          </a:p>
        </p:txBody>
      </p:sp>
      <p:pic>
        <p:nvPicPr>
          <p:cNvPr id="5" name="Picture 2" descr="查看源图像">
            <a:extLst>
              <a:ext uri="{FF2B5EF4-FFF2-40B4-BE49-F238E27FC236}">
                <a16:creationId xmlns:a16="http://schemas.microsoft.com/office/drawing/2014/main" id="{910F92C6-3FEF-42B2-8AA7-A2F431E0B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15" y="4460197"/>
            <a:ext cx="3735565" cy="2142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511682A-45E9-49E0-8B4D-0770F525E87A}"/>
              </a:ext>
            </a:extLst>
          </p:cNvPr>
          <p:cNvSpPr txBox="1">
            <a:spLocks/>
          </p:cNvSpPr>
          <p:nvPr/>
        </p:nvSpPr>
        <p:spPr>
          <a:xfrm>
            <a:off x="6095998" y="1967023"/>
            <a:ext cx="5580610" cy="4362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MemLock (ICSE 2020)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Optimizes the objective of memory consumption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Based on AFL, but </a:t>
            </a:r>
            <a:r>
              <a:rPr lang="en-US" altLang="zh-CN" b="1" dirty="0"/>
              <a:t>removes</a:t>
            </a:r>
            <a:r>
              <a:rPr lang="en-US" altLang="zh-CN" dirty="0"/>
              <a:t> the (speed ∗size) objectives when optimizing memory consumption, cannot really support MOO</a:t>
            </a:r>
          </a:p>
        </p:txBody>
      </p:sp>
    </p:spTree>
    <p:extLst>
      <p:ext uri="{BB962C8B-B14F-4D97-AF65-F5344CB8AC3E}">
        <p14:creationId xmlns:p14="http://schemas.microsoft.com/office/powerpoint/2010/main" val="347631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32"/>
    </mc:Choice>
    <mc:Fallback xmlns="">
      <p:transition spd="slow" advTm="43032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2420BA9-342B-469A-A39A-C1DC3F0B4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2. Motivation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D6E8E24-0A78-4571-80DA-3BFE414CA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390" y="1924496"/>
            <a:ext cx="3780164" cy="3700128"/>
          </a:xfrm>
        </p:spPr>
        <p:txBody>
          <a:bodyPr/>
          <a:lstStyle/>
          <a:p>
            <a:r>
              <a:rPr lang="en-US" altLang="zh-CN" dirty="0"/>
              <a:t>Challenge 1</a:t>
            </a:r>
          </a:p>
          <a:p>
            <a:pPr lvl="1"/>
            <a:r>
              <a:rPr lang="en-US" altLang="zh-CN" b="1" dirty="0"/>
              <a:t>Conflict</a:t>
            </a:r>
            <a:r>
              <a:rPr lang="en-US" altLang="zh-CN" dirty="0"/>
              <a:t> effects among different objectives require </a:t>
            </a:r>
            <a:r>
              <a:rPr lang="en-US" altLang="zh-CN" b="1" dirty="0"/>
              <a:t>adaptive objective selection</a:t>
            </a:r>
          </a:p>
          <a:p>
            <a:pPr lvl="1"/>
            <a:r>
              <a:rPr lang="en-US" altLang="zh-CN" dirty="0"/>
              <a:t>E.g., the number of satisfied comparison bytes </a:t>
            </a:r>
            <a:r>
              <a:rPr lang="zh-CN" altLang="en-US" dirty="0"/>
              <a:t>↑</a:t>
            </a:r>
            <a:r>
              <a:rPr lang="en-US" altLang="zh-CN" dirty="0"/>
              <a:t>, fuzzing speed </a:t>
            </a:r>
            <a:r>
              <a:rPr lang="zh-CN" altLang="en-US" dirty="0"/>
              <a:t>↓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CC90EBC-7246-4F05-BE76-41EEC731F091}"/>
              </a:ext>
            </a:extLst>
          </p:cNvPr>
          <p:cNvSpPr txBox="1">
            <a:spLocks/>
          </p:cNvSpPr>
          <p:nvPr/>
        </p:nvSpPr>
        <p:spPr>
          <a:xfrm>
            <a:off x="4205918" y="1924495"/>
            <a:ext cx="3780164" cy="3700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Challenge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b="1" dirty="0"/>
              <a:t>Power schedule </a:t>
            </a:r>
            <a:r>
              <a:rPr lang="en-US" altLang="zh-CN" dirty="0"/>
              <a:t>suitable for a multi-objective situation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E.g., the power schedule of AFLFast or EcoFuzz is not suitable in MOO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1B10B20-FC60-4B63-8FCB-6A7CEC7B1D84}"/>
              </a:ext>
            </a:extLst>
          </p:cNvPr>
          <p:cNvSpPr txBox="1">
            <a:spLocks/>
          </p:cNvSpPr>
          <p:nvPr/>
        </p:nvSpPr>
        <p:spPr>
          <a:xfrm>
            <a:off x="7896448" y="1924495"/>
            <a:ext cx="3780164" cy="3700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Challenge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Reducing </a:t>
            </a:r>
            <a:r>
              <a:rPr lang="en-US" altLang="zh-CN" b="1" dirty="0"/>
              <a:t>performance overhead </a:t>
            </a:r>
            <a:r>
              <a:rPr lang="en-US" altLang="zh-CN" dirty="0"/>
              <a:t>introduced by multi-objective optimization in fuzzing</a:t>
            </a:r>
            <a:endParaRPr lang="zh-CN" altLang="en-US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CA9009A-1711-421A-97EC-AB302C5F1F9C}"/>
              </a:ext>
            </a:extLst>
          </p:cNvPr>
          <p:cNvSpPr txBox="1">
            <a:spLocks/>
          </p:cNvSpPr>
          <p:nvPr/>
        </p:nvSpPr>
        <p:spPr>
          <a:xfrm>
            <a:off x="515389" y="914400"/>
            <a:ext cx="10838411" cy="526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9D18E"/>
              </a:buClr>
              <a:buFont typeface="Wingdings" panose="05000000000000000000" pitchFamily="2" charset="2"/>
              <a:buChar char="Ø"/>
              <a:defRPr sz="1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To properly optimize multiple objectives simultaneously in CGF, we have to overcome the following </a:t>
            </a:r>
            <a:r>
              <a:rPr lang="en-US" altLang="zh-CN" b="1" dirty="0"/>
              <a:t>challenges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4261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184"/>
    </mc:Choice>
    <mc:Fallback xmlns="">
      <p:transition spd="slow" advTm="55184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8BE1D5-987C-4621-B6B4-085E12BF6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789E619-264C-4656-83EC-CB67085D9F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To solve the challenges, we propose </a:t>
            </a:r>
            <a:r>
              <a:rPr lang="en-US" altLang="zh-CN" b="1" dirty="0"/>
              <a:t>adaptive</a:t>
            </a:r>
            <a:r>
              <a:rPr lang="en-US" altLang="zh-CN" dirty="0"/>
              <a:t> </a:t>
            </a:r>
            <a:r>
              <a:rPr lang="en-US" altLang="zh-CN" b="1" dirty="0"/>
              <a:t>multi-objective optimization </a:t>
            </a:r>
            <a:r>
              <a:rPr lang="en-US" altLang="zh-CN" dirty="0"/>
              <a:t>in CGF</a:t>
            </a:r>
            <a:endParaRPr lang="zh-CN" altLang="en-US" b="1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D421E598-7726-4D83-B977-582F2FF5E4ED}"/>
              </a:ext>
            </a:extLst>
          </p:cNvPr>
          <p:cNvGrpSpPr/>
          <p:nvPr/>
        </p:nvGrpSpPr>
        <p:grpSpPr>
          <a:xfrm>
            <a:off x="2551253" y="1876425"/>
            <a:ext cx="7089494" cy="4609992"/>
            <a:chOff x="690179" y="2239359"/>
            <a:chExt cx="5091496" cy="3310780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B0AD0B3-B559-4C25-83C6-CBDF0EC5DD75}"/>
                </a:ext>
              </a:extLst>
            </p:cNvPr>
            <p:cNvSpPr/>
            <p:nvPr/>
          </p:nvSpPr>
          <p:spPr>
            <a:xfrm>
              <a:off x="1533525" y="2280451"/>
              <a:ext cx="4248150" cy="91849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1FFEC3B-4D69-4CAF-BCCF-6296158FF52C}"/>
                </a:ext>
              </a:extLst>
            </p:cNvPr>
            <p:cNvSpPr/>
            <p:nvPr/>
          </p:nvSpPr>
          <p:spPr>
            <a:xfrm>
              <a:off x="4504911" y="3356505"/>
              <a:ext cx="1031353" cy="3827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Mutation,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execution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90E1BE4D-AD99-417F-B19E-92B0E1C4C98F}"/>
                </a:ext>
              </a:extLst>
            </p:cNvPr>
            <p:cNvSpPr/>
            <p:nvPr/>
          </p:nvSpPr>
          <p:spPr>
            <a:xfrm>
              <a:off x="2489085" y="4402644"/>
              <a:ext cx="1786789" cy="114749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9" name="菱形 8">
              <a:extLst>
                <a:ext uri="{FF2B5EF4-FFF2-40B4-BE49-F238E27FC236}">
                  <a16:creationId xmlns:a16="http://schemas.microsoft.com/office/drawing/2014/main" id="{2ED99F82-1D04-4CAA-8623-0FB9523CCAFD}"/>
                </a:ext>
              </a:extLst>
            </p:cNvPr>
            <p:cNvSpPr/>
            <p:nvPr/>
          </p:nvSpPr>
          <p:spPr>
            <a:xfrm>
              <a:off x="1469058" y="3820987"/>
              <a:ext cx="1540842" cy="496675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New coverage?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" name="连接符: 肘形 9">
              <a:extLst>
                <a:ext uri="{FF2B5EF4-FFF2-40B4-BE49-F238E27FC236}">
                  <a16:creationId xmlns:a16="http://schemas.microsoft.com/office/drawing/2014/main" id="{9A06D044-7C62-4C5F-AE6C-049894DBED44}"/>
                </a:ext>
              </a:extLst>
            </p:cNvPr>
            <p:cNvCxnSpPr>
              <a:stCxn id="7" idx="3"/>
              <a:endCxn id="9" idx="3"/>
            </p:cNvCxnSpPr>
            <p:nvPr/>
          </p:nvCxnSpPr>
          <p:spPr>
            <a:xfrm flipH="1">
              <a:off x="3009900" y="3547859"/>
              <a:ext cx="2526364" cy="521466"/>
            </a:xfrm>
            <a:prstGeom prst="bentConnector3">
              <a:avLst>
                <a:gd name="adj1" fmla="val -5278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AA8C5FBA-DBCD-4532-819E-E1CAD5A46EEE}"/>
                </a:ext>
              </a:extLst>
            </p:cNvPr>
            <p:cNvSpPr txBox="1"/>
            <p:nvPr/>
          </p:nvSpPr>
          <p:spPr>
            <a:xfrm>
              <a:off x="716416" y="3833876"/>
              <a:ext cx="932513" cy="2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Yes</a:t>
              </a:r>
              <a:endParaRPr lang="zh-CN" altLang="en-US" b="1" dirty="0"/>
            </a:p>
          </p:txBody>
        </p:sp>
        <p:cxnSp>
          <p:nvCxnSpPr>
            <p:cNvPr id="12" name="直接箭头连接符 11">
              <a:extLst>
                <a:ext uri="{FF2B5EF4-FFF2-40B4-BE49-F238E27FC236}">
                  <a16:creationId xmlns:a16="http://schemas.microsoft.com/office/drawing/2014/main" id="{4E559E01-8D63-4ECB-A354-4EB8A4CE0816}"/>
                </a:ext>
              </a:extLst>
            </p:cNvPr>
            <p:cNvCxnSpPr>
              <a:stCxn id="22" idx="3"/>
              <a:endCxn id="28" idx="2"/>
            </p:cNvCxnSpPr>
            <p:nvPr/>
          </p:nvCxnSpPr>
          <p:spPr>
            <a:xfrm flipV="1">
              <a:off x="3179643" y="3547101"/>
              <a:ext cx="250093" cy="38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id="{1CC9C918-321A-4D92-86D1-DABAEF8890CA}"/>
                </a:ext>
              </a:extLst>
            </p:cNvPr>
            <p:cNvSpPr/>
            <p:nvPr/>
          </p:nvSpPr>
          <p:spPr>
            <a:xfrm>
              <a:off x="4460805" y="4781224"/>
              <a:ext cx="1075459" cy="390333"/>
            </a:xfrm>
            <a:prstGeom prst="diamond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Need NIC?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EA133492-2560-4596-A3CF-C2FF1B84F459}"/>
                </a:ext>
              </a:extLst>
            </p:cNvPr>
            <p:cNvSpPr txBox="1"/>
            <p:nvPr/>
          </p:nvSpPr>
          <p:spPr>
            <a:xfrm>
              <a:off x="2918444" y="4351630"/>
              <a:ext cx="949171" cy="2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NIC</a:t>
              </a:r>
              <a:endParaRPr lang="zh-CN" altLang="en-US" b="1" dirty="0"/>
            </a:p>
          </p:txBody>
        </p:sp>
        <p:cxnSp>
          <p:nvCxnSpPr>
            <p:cNvPr id="15" name="连接符: 肘形 14">
              <a:extLst>
                <a:ext uri="{FF2B5EF4-FFF2-40B4-BE49-F238E27FC236}">
                  <a16:creationId xmlns:a16="http://schemas.microsoft.com/office/drawing/2014/main" id="{AD4CA5D7-9DFF-4BCF-89B7-7BA637ED8748}"/>
                </a:ext>
              </a:extLst>
            </p:cNvPr>
            <p:cNvCxnSpPr>
              <a:stCxn id="9" idx="1"/>
              <a:endCxn id="24" idx="2"/>
            </p:cNvCxnSpPr>
            <p:nvPr/>
          </p:nvCxnSpPr>
          <p:spPr>
            <a:xfrm rot="10800000">
              <a:off x="1175446" y="3547101"/>
              <a:ext cx="293612" cy="522224"/>
            </a:xfrm>
            <a:prstGeom prst="bentConnector3">
              <a:avLst>
                <a:gd name="adj1" fmla="val 191784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4934E9EE-F16C-48E2-AF16-FB7635AA8AD0}"/>
                </a:ext>
              </a:extLst>
            </p:cNvPr>
            <p:cNvSpPr/>
            <p:nvPr/>
          </p:nvSpPr>
          <p:spPr>
            <a:xfrm>
              <a:off x="3393030" y="4580856"/>
              <a:ext cx="791165" cy="35566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Cross, mut, exe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直接箭头连接符 16">
              <a:extLst>
                <a:ext uri="{FF2B5EF4-FFF2-40B4-BE49-F238E27FC236}">
                  <a16:creationId xmlns:a16="http://schemas.microsoft.com/office/drawing/2014/main" id="{8F03DFB5-6004-43FF-B3B7-E632AC2AFFB1}"/>
                </a:ext>
              </a:extLst>
            </p:cNvPr>
            <p:cNvCxnSpPr>
              <a:stCxn id="33" idx="5"/>
              <a:endCxn id="16" idx="1"/>
            </p:cNvCxnSpPr>
            <p:nvPr/>
          </p:nvCxnSpPr>
          <p:spPr>
            <a:xfrm>
              <a:off x="3200598" y="4758690"/>
              <a:ext cx="192432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FC37972A-094A-472B-BE66-59B45732633B}"/>
                </a:ext>
              </a:extLst>
            </p:cNvPr>
            <p:cNvSpPr/>
            <p:nvPr/>
          </p:nvSpPr>
          <p:spPr>
            <a:xfrm>
              <a:off x="3330450" y="5123292"/>
              <a:ext cx="916326" cy="3960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Update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obj values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19" name="直接箭头连接符 18">
              <a:extLst>
                <a:ext uri="{FF2B5EF4-FFF2-40B4-BE49-F238E27FC236}">
                  <a16:creationId xmlns:a16="http://schemas.microsoft.com/office/drawing/2014/main" id="{09110713-5C46-43FA-B20F-F0E90B6A9370}"/>
                </a:ext>
              </a:extLst>
            </p:cNvPr>
            <p:cNvCxnSpPr>
              <a:stCxn id="16" idx="2"/>
              <a:endCxn id="18" idx="0"/>
            </p:cNvCxnSpPr>
            <p:nvPr/>
          </p:nvCxnSpPr>
          <p:spPr>
            <a:xfrm>
              <a:off x="3788613" y="4936525"/>
              <a:ext cx="0" cy="18676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连接符: 肘形 19">
              <a:extLst>
                <a:ext uri="{FF2B5EF4-FFF2-40B4-BE49-F238E27FC236}">
                  <a16:creationId xmlns:a16="http://schemas.microsoft.com/office/drawing/2014/main" id="{0FCE1E00-3696-4762-8E04-AC21904F1A0A}"/>
                </a:ext>
              </a:extLst>
            </p:cNvPr>
            <p:cNvCxnSpPr>
              <a:stCxn id="18" idx="1"/>
              <a:endCxn id="33" idx="3"/>
            </p:cNvCxnSpPr>
            <p:nvPr/>
          </p:nvCxnSpPr>
          <p:spPr>
            <a:xfrm rot="10800000">
              <a:off x="2837418" y="4880393"/>
              <a:ext cx="493033" cy="44090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11F257F-F166-436B-946B-4535FB02CD6F}"/>
                </a:ext>
              </a:extLst>
            </p:cNvPr>
            <p:cNvSpPr/>
            <p:nvPr/>
          </p:nvSpPr>
          <p:spPr>
            <a:xfrm>
              <a:off x="2926595" y="2530847"/>
              <a:ext cx="1199958" cy="63822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Objective combination</a:t>
              </a:r>
            </a:p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selection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F5D277F2-71CF-4567-B44B-4C2A2BC42C54}"/>
                </a:ext>
              </a:extLst>
            </p:cNvPr>
            <p:cNvSpPr/>
            <p:nvPr/>
          </p:nvSpPr>
          <p:spPr>
            <a:xfrm>
              <a:off x="2230471" y="3355748"/>
              <a:ext cx="949172" cy="39033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Power schedule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18E5998-3EED-4BEE-A3CB-05B50EDC38DF}"/>
                </a:ext>
              </a:extLst>
            </p:cNvPr>
            <p:cNvSpPr txBox="1"/>
            <p:nvPr/>
          </p:nvSpPr>
          <p:spPr>
            <a:xfrm>
              <a:off x="3367691" y="2239359"/>
              <a:ext cx="949171" cy="265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MPMAB</a:t>
              </a:r>
              <a:endParaRPr lang="zh-CN" altLang="en-US" b="1" dirty="0"/>
            </a:p>
          </p:txBody>
        </p:sp>
        <p:sp>
          <p:nvSpPr>
            <p:cNvPr id="24" name="流程图: 数据 23">
              <a:extLst>
                <a:ext uri="{FF2B5EF4-FFF2-40B4-BE49-F238E27FC236}">
                  <a16:creationId xmlns:a16="http://schemas.microsoft.com/office/drawing/2014/main" id="{4C19CD6E-042E-453F-99C8-DF9D46E342F8}"/>
                </a:ext>
              </a:extLst>
            </p:cNvPr>
            <p:cNvSpPr/>
            <p:nvPr/>
          </p:nvSpPr>
          <p:spPr>
            <a:xfrm>
              <a:off x="1075026" y="3351934"/>
              <a:ext cx="1004204" cy="390333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Seed pool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流程图: 手动输入 24">
              <a:extLst>
                <a:ext uri="{FF2B5EF4-FFF2-40B4-BE49-F238E27FC236}">
                  <a16:creationId xmlns:a16="http://schemas.microsoft.com/office/drawing/2014/main" id="{1BAF0A6E-A251-4F7A-AC7B-9030FE899248}"/>
                </a:ext>
              </a:extLst>
            </p:cNvPr>
            <p:cNvSpPr/>
            <p:nvPr/>
          </p:nvSpPr>
          <p:spPr>
            <a:xfrm>
              <a:off x="690179" y="2598966"/>
              <a:ext cx="795324" cy="499492"/>
            </a:xfrm>
            <a:prstGeom prst="flowChartManualIn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Initial seeds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cxnSp>
          <p:nvCxnSpPr>
            <p:cNvPr id="26" name="直接箭头连接符 25">
              <a:extLst>
                <a:ext uri="{FF2B5EF4-FFF2-40B4-BE49-F238E27FC236}">
                  <a16:creationId xmlns:a16="http://schemas.microsoft.com/office/drawing/2014/main" id="{FCBE9F90-CD18-45B6-8D90-8C77DFEAB3AD}"/>
                </a:ext>
              </a:extLst>
            </p:cNvPr>
            <p:cNvCxnSpPr>
              <a:stCxn id="28" idx="5"/>
              <a:endCxn id="7" idx="1"/>
            </p:cNvCxnSpPr>
            <p:nvPr/>
          </p:nvCxnSpPr>
          <p:spPr>
            <a:xfrm>
              <a:off x="4254818" y="3547101"/>
              <a:ext cx="250093" cy="7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F639D753-74B3-4F34-B845-EF40FFD4B13E}"/>
                </a:ext>
              </a:extLst>
            </p:cNvPr>
            <p:cNvCxnSpPr>
              <a:stCxn id="24" idx="5"/>
              <a:endCxn id="22" idx="1"/>
            </p:cNvCxnSpPr>
            <p:nvPr/>
          </p:nvCxnSpPr>
          <p:spPr>
            <a:xfrm>
              <a:off x="1978810" y="3547101"/>
              <a:ext cx="251661" cy="38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流程图: 数据 27">
              <a:extLst>
                <a:ext uri="{FF2B5EF4-FFF2-40B4-BE49-F238E27FC236}">
                  <a16:creationId xmlns:a16="http://schemas.microsoft.com/office/drawing/2014/main" id="{43981033-9176-4471-AF1E-88E993EE1DF2}"/>
                </a:ext>
              </a:extLst>
            </p:cNvPr>
            <p:cNvSpPr/>
            <p:nvPr/>
          </p:nvSpPr>
          <p:spPr>
            <a:xfrm>
              <a:off x="3326601" y="3355748"/>
              <a:ext cx="1031352" cy="382706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b="1" dirty="0">
                  <a:solidFill>
                    <a:schemeClr val="tx1"/>
                  </a:solidFill>
                </a:rPr>
                <a:t>Energy</a:t>
              </a:r>
              <a:endParaRPr lang="zh-CN" altLang="en-US" sz="1400" b="1" dirty="0">
                <a:solidFill>
                  <a:schemeClr val="tx1"/>
                </a:solidFill>
              </a:endParaRPr>
            </a:p>
          </p:txBody>
        </p:sp>
        <p:cxnSp>
          <p:nvCxnSpPr>
            <p:cNvPr id="29" name="连接符: 肘形 28">
              <a:extLst>
                <a:ext uri="{FF2B5EF4-FFF2-40B4-BE49-F238E27FC236}">
                  <a16:creationId xmlns:a16="http://schemas.microsoft.com/office/drawing/2014/main" id="{84F08E7F-54EE-431F-B236-BE6150284E70}"/>
                </a:ext>
              </a:extLst>
            </p:cNvPr>
            <p:cNvCxnSpPr>
              <a:stCxn id="7" idx="3"/>
              <a:endCxn id="13" idx="3"/>
            </p:cNvCxnSpPr>
            <p:nvPr/>
          </p:nvCxnSpPr>
          <p:spPr>
            <a:xfrm>
              <a:off x="5536264" y="3547859"/>
              <a:ext cx="12700" cy="1428532"/>
            </a:xfrm>
            <a:prstGeom prst="bentConnector3">
              <a:avLst>
                <a:gd name="adj1" fmla="val 10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箭头连接符 29">
              <a:extLst>
                <a:ext uri="{FF2B5EF4-FFF2-40B4-BE49-F238E27FC236}">
                  <a16:creationId xmlns:a16="http://schemas.microsoft.com/office/drawing/2014/main" id="{9421C4FE-A783-467D-8848-594106EE5EEA}"/>
                </a:ext>
              </a:extLst>
            </p:cNvPr>
            <p:cNvCxnSpPr>
              <a:stCxn id="13" idx="1"/>
              <a:endCxn id="8" idx="3"/>
            </p:cNvCxnSpPr>
            <p:nvPr/>
          </p:nvCxnSpPr>
          <p:spPr>
            <a:xfrm flipH="1">
              <a:off x="4275874" y="4976391"/>
              <a:ext cx="18493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流程图: 数据 30">
              <a:extLst>
                <a:ext uri="{FF2B5EF4-FFF2-40B4-BE49-F238E27FC236}">
                  <a16:creationId xmlns:a16="http://schemas.microsoft.com/office/drawing/2014/main" id="{6885CDF3-A163-46A9-BA7B-911AA607935E}"/>
                </a:ext>
              </a:extLst>
            </p:cNvPr>
            <p:cNvSpPr/>
            <p:nvPr/>
          </p:nvSpPr>
          <p:spPr>
            <a:xfrm>
              <a:off x="1066305" y="4601265"/>
              <a:ext cx="1163664" cy="349394"/>
            </a:xfrm>
            <a:prstGeom prst="flowChartInputOutpu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Pareto</a:t>
              </a:r>
            </a:p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seeds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连接符: 肘形 31">
              <a:extLst>
                <a:ext uri="{FF2B5EF4-FFF2-40B4-BE49-F238E27FC236}">
                  <a16:creationId xmlns:a16="http://schemas.microsoft.com/office/drawing/2014/main" id="{F4A57F44-22A5-4D31-B655-99D8E3CAFBE2}"/>
                </a:ext>
              </a:extLst>
            </p:cNvPr>
            <p:cNvCxnSpPr>
              <a:stCxn id="31" idx="2"/>
              <a:endCxn id="24" idx="2"/>
            </p:cNvCxnSpPr>
            <p:nvPr/>
          </p:nvCxnSpPr>
          <p:spPr>
            <a:xfrm rot="10800000">
              <a:off x="1175447" y="3547102"/>
              <a:ext cx="7225" cy="1228861"/>
            </a:xfrm>
            <a:prstGeom prst="bentConnector3">
              <a:avLst>
                <a:gd name="adj1" fmla="val 3851779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流程图: 数据 32">
              <a:extLst>
                <a:ext uri="{FF2B5EF4-FFF2-40B4-BE49-F238E27FC236}">
                  <a16:creationId xmlns:a16="http://schemas.microsoft.com/office/drawing/2014/main" id="{7C53CFBD-303F-42F7-AD21-A3232B32E95F}"/>
                </a:ext>
              </a:extLst>
            </p:cNvPr>
            <p:cNvSpPr/>
            <p:nvPr/>
          </p:nvSpPr>
          <p:spPr>
            <a:xfrm>
              <a:off x="2546872" y="4636988"/>
              <a:ext cx="726362" cy="243404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chemeClr val="tx1"/>
                  </a:solidFill>
                </a:rPr>
                <a:t>Seed</a:t>
              </a:r>
              <a:endParaRPr lang="zh-CN" alt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流程图: 数据 33">
              <a:extLst>
                <a:ext uri="{FF2B5EF4-FFF2-40B4-BE49-F238E27FC236}">
                  <a16:creationId xmlns:a16="http://schemas.microsoft.com/office/drawing/2014/main" id="{00132F44-99C3-4D1B-AF9C-B6AE5B6C8451}"/>
                </a:ext>
              </a:extLst>
            </p:cNvPr>
            <p:cNvSpPr/>
            <p:nvPr/>
          </p:nvSpPr>
          <p:spPr>
            <a:xfrm>
              <a:off x="1567354" y="2640533"/>
              <a:ext cx="1271885" cy="419821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100" b="1" dirty="0">
                  <a:solidFill>
                    <a:schemeClr val="tx1"/>
                  </a:solidFill>
                </a:rPr>
                <a:t>Obj values,</a:t>
              </a:r>
            </a:p>
            <a:p>
              <a:pPr algn="ctr"/>
              <a:r>
                <a:rPr lang="en-US" altLang="zh-CN" sz="1100" b="1" dirty="0">
                  <a:solidFill>
                    <a:schemeClr val="tx1"/>
                  </a:solidFill>
                </a:rPr>
                <a:t>selections</a:t>
              </a:r>
            </a:p>
          </p:txBody>
        </p:sp>
        <p:sp>
          <p:nvSpPr>
            <p:cNvPr id="35" name="流程图: 数据 34">
              <a:extLst>
                <a:ext uri="{FF2B5EF4-FFF2-40B4-BE49-F238E27FC236}">
                  <a16:creationId xmlns:a16="http://schemas.microsoft.com/office/drawing/2014/main" id="{A2645374-2320-46B2-B7F5-3D0AA8A41635}"/>
                </a:ext>
              </a:extLst>
            </p:cNvPr>
            <p:cNvSpPr/>
            <p:nvPr/>
          </p:nvSpPr>
          <p:spPr>
            <a:xfrm>
              <a:off x="4209573" y="2650241"/>
              <a:ext cx="1530103" cy="393607"/>
            </a:xfrm>
            <a:prstGeom prst="flowChartInputOutpu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Objective</a:t>
              </a:r>
            </a:p>
            <a:p>
              <a:pPr algn="ctr"/>
              <a:r>
                <a:rPr lang="en-US" altLang="zh-CN" sz="1200" b="1" dirty="0">
                  <a:solidFill>
                    <a:schemeClr val="tx1"/>
                  </a:solidFill>
                </a:rPr>
                <a:t>combination</a:t>
              </a:r>
            </a:p>
          </p:txBody>
        </p:sp>
        <p:cxnSp>
          <p:nvCxnSpPr>
            <p:cNvPr id="36" name="直接箭头连接符 35">
              <a:extLst>
                <a:ext uri="{FF2B5EF4-FFF2-40B4-BE49-F238E27FC236}">
                  <a16:creationId xmlns:a16="http://schemas.microsoft.com/office/drawing/2014/main" id="{365CFD26-C8A9-4EE0-8081-BB53CC792E66}"/>
                </a:ext>
              </a:extLst>
            </p:cNvPr>
            <p:cNvCxnSpPr>
              <a:stCxn id="34" idx="5"/>
              <a:endCxn id="21" idx="1"/>
            </p:cNvCxnSpPr>
            <p:nvPr/>
          </p:nvCxnSpPr>
          <p:spPr>
            <a:xfrm flipV="1">
              <a:off x="2712051" y="2849959"/>
              <a:ext cx="214544" cy="4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F2EED2CE-9BDE-43B1-9DA2-3FAB2D34D4E1}"/>
                </a:ext>
              </a:extLst>
            </p:cNvPr>
            <p:cNvCxnSpPr>
              <a:stCxn id="21" idx="3"/>
              <a:endCxn id="35" idx="2"/>
            </p:cNvCxnSpPr>
            <p:nvPr/>
          </p:nvCxnSpPr>
          <p:spPr>
            <a:xfrm flipV="1">
              <a:off x="4126553" y="2847045"/>
              <a:ext cx="236030" cy="29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连接符: 肘形 37">
              <a:extLst>
                <a:ext uri="{FF2B5EF4-FFF2-40B4-BE49-F238E27FC236}">
                  <a16:creationId xmlns:a16="http://schemas.microsoft.com/office/drawing/2014/main" id="{763DDAE2-9A4A-4909-82C0-4F9FD8E24F03}"/>
                </a:ext>
              </a:extLst>
            </p:cNvPr>
            <p:cNvCxnSpPr>
              <a:stCxn id="25" idx="2"/>
              <a:endCxn id="24" idx="1"/>
            </p:cNvCxnSpPr>
            <p:nvPr/>
          </p:nvCxnSpPr>
          <p:spPr>
            <a:xfrm rot="16200000" flipH="1">
              <a:off x="1205746" y="2980552"/>
              <a:ext cx="253476" cy="489287"/>
            </a:xfrm>
            <a:prstGeom prst="bentConnector3">
              <a:avLst>
                <a:gd name="adj1" fmla="val 5563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连接符: 肘形 38">
              <a:extLst>
                <a:ext uri="{FF2B5EF4-FFF2-40B4-BE49-F238E27FC236}">
                  <a16:creationId xmlns:a16="http://schemas.microsoft.com/office/drawing/2014/main" id="{CC00668C-5A3F-4011-9F7D-4A5461B6FC52}"/>
                </a:ext>
              </a:extLst>
            </p:cNvPr>
            <p:cNvCxnSpPr>
              <a:stCxn id="35" idx="1"/>
              <a:endCxn id="34" idx="2"/>
            </p:cNvCxnSpPr>
            <p:nvPr/>
          </p:nvCxnSpPr>
          <p:spPr>
            <a:xfrm rot="16200000" flipH="1" flipV="1">
              <a:off x="3234482" y="1110301"/>
              <a:ext cx="200203" cy="3280082"/>
            </a:xfrm>
            <a:prstGeom prst="bentConnector4">
              <a:avLst>
                <a:gd name="adj1" fmla="val -85729"/>
                <a:gd name="adj2" fmla="val 103587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箭头连接符 39">
              <a:extLst>
                <a:ext uri="{FF2B5EF4-FFF2-40B4-BE49-F238E27FC236}">
                  <a16:creationId xmlns:a16="http://schemas.microsoft.com/office/drawing/2014/main" id="{AD36DBE4-854C-4A22-B3E6-312ECA13B768}"/>
                </a:ext>
              </a:extLst>
            </p:cNvPr>
            <p:cNvCxnSpPr>
              <a:endCxn id="22" idx="0"/>
            </p:cNvCxnSpPr>
            <p:nvPr/>
          </p:nvCxnSpPr>
          <p:spPr>
            <a:xfrm>
              <a:off x="2705057" y="3200306"/>
              <a:ext cx="0" cy="1554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连接符: 肘形 40">
              <a:extLst>
                <a:ext uri="{FF2B5EF4-FFF2-40B4-BE49-F238E27FC236}">
                  <a16:creationId xmlns:a16="http://schemas.microsoft.com/office/drawing/2014/main" id="{F0B0F4AC-A7EA-4538-B104-F8C3FB20046F}"/>
                </a:ext>
              </a:extLst>
            </p:cNvPr>
            <p:cNvCxnSpPr>
              <a:stCxn id="8" idx="0"/>
              <a:endCxn id="9" idx="3"/>
            </p:cNvCxnSpPr>
            <p:nvPr/>
          </p:nvCxnSpPr>
          <p:spPr>
            <a:xfrm rot="16200000" flipV="1">
              <a:off x="3029531" y="4049695"/>
              <a:ext cx="333319" cy="37258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流程图: 数据 41">
              <a:extLst>
                <a:ext uri="{FF2B5EF4-FFF2-40B4-BE49-F238E27FC236}">
                  <a16:creationId xmlns:a16="http://schemas.microsoft.com/office/drawing/2014/main" id="{BA44FF41-408F-4510-A87D-47CA92D5E3B7}"/>
                </a:ext>
              </a:extLst>
            </p:cNvPr>
            <p:cNvSpPr/>
            <p:nvPr/>
          </p:nvSpPr>
          <p:spPr>
            <a:xfrm>
              <a:off x="1066807" y="5123293"/>
              <a:ext cx="1163664" cy="349394"/>
            </a:xfrm>
            <a:prstGeom prst="flowChartInputOutpu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050" b="1" dirty="0">
                  <a:solidFill>
                    <a:schemeClr val="tx1"/>
                  </a:solidFill>
                </a:rPr>
                <a:t>Optimized</a:t>
              </a:r>
            </a:p>
            <a:p>
              <a:pPr algn="ctr"/>
              <a:r>
                <a:rPr lang="en-US" altLang="zh-CN" sz="1050" b="1" dirty="0">
                  <a:solidFill>
                    <a:schemeClr val="tx1"/>
                  </a:solidFill>
                </a:rPr>
                <a:t>objectives</a:t>
              </a:r>
              <a:endParaRPr lang="zh-CN" altLang="en-US" sz="1050" b="1" dirty="0">
                <a:solidFill>
                  <a:schemeClr val="tx1"/>
                </a:solidFill>
              </a:endParaRPr>
            </a:p>
          </p:txBody>
        </p:sp>
        <p:cxnSp>
          <p:nvCxnSpPr>
            <p:cNvPr id="43" name="连接符: 肘形 42">
              <a:extLst>
                <a:ext uri="{FF2B5EF4-FFF2-40B4-BE49-F238E27FC236}">
                  <a16:creationId xmlns:a16="http://schemas.microsoft.com/office/drawing/2014/main" id="{313C035C-BAB7-4886-B83E-81B9700682FC}"/>
                </a:ext>
              </a:extLst>
            </p:cNvPr>
            <p:cNvCxnSpPr>
              <a:stCxn id="8" idx="1"/>
              <a:endCxn id="42" idx="5"/>
            </p:cNvCxnSpPr>
            <p:nvPr/>
          </p:nvCxnSpPr>
          <p:spPr>
            <a:xfrm rot="10800000" flipV="1">
              <a:off x="2114105" y="4976392"/>
              <a:ext cx="374980" cy="321598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连接符: 肘形 43">
              <a:extLst>
                <a:ext uri="{FF2B5EF4-FFF2-40B4-BE49-F238E27FC236}">
                  <a16:creationId xmlns:a16="http://schemas.microsoft.com/office/drawing/2014/main" id="{A7691914-4639-4882-A385-1E33D61DA958}"/>
                </a:ext>
              </a:extLst>
            </p:cNvPr>
            <p:cNvCxnSpPr>
              <a:stCxn id="8" idx="1"/>
              <a:endCxn id="31" idx="5"/>
            </p:cNvCxnSpPr>
            <p:nvPr/>
          </p:nvCxnSpPr>
          <p:spPr>
            <a:xfrm rot="10800000">
              <a:off x="2113603" y="4775962"/>
              <a:ext cx="375482" cy="20043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5350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44"/>
    </mc:Choice>
    <mc:Fallback xmlns="">
      <p:transition spd="slow" advTm="1694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1DBB7C-61EE-44E1-8068-3F5F13C83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3. Methods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1D1090-C265-417B-B68C-5DDD693988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We implement prototype </a:t>
            </a:r>
            <a:r>
              <a:rPr lang="en-US" altLang="zh-CN" b="1" dirty="0"/>
              <a:t>MobFuzz</a:t>
            </a:r>
          </a:p>
          <a:p>
            <a:pPr lvl="1"/>
            <a:r>
              <a:rPr lang="en-US" altLang="zh-CN" dirty="0"/>
              <a:t>Including MPMAB and NIC to solve the 3 challenges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07609FAB-E6EA-4414-9BD8-48D454BEA93A}"/>
              </a:ext>
            </a:extLst>
          </p:cNvPr>
          <p:cNvGrpSpPr/>
          <p:nvPr/>
        </p:nvGrpSpPr>
        <p:grpSpPr>
          <a:xfrm>
            <a:off x="1168033" y="2362647"/>
            <a:ext cx="9855933" cy="3580953"/>
            <a:chOff x="927846" y="2374293"/>
            <a:chExt cx="11611495" cy="421880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0F91CBBE-0B2E-429F-9BDE-A7B81B980E20}"/>
                </a:ext>
              </a:extLst>
            </p:cNvPr>
            <p:cNvSpPr/>
            <p:nvPr/>
          </p:nvSpPr>
          <p:spPr>
            <a:xfrm>
              <a:off x="932329" y="2374293"/>
              <a:ext cx="3272118" cy="9861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Adaptive objective selection (Challenge 1) 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FAE197BA-EB3A-4A26-A857-E89A487B68F2}"/>
                </a:ext>
              </a:extLst>
            </p:cNvPr>
            <p:cNvSpPr/>
            <p:nvPr/>
          </p:nvSpPr>
          <p:spPr>
            <a:xfrm>
              <a:off x="932329" y="3891814"/>
              <a:ext cx="3272118" cy="9861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Power schedule (Challenge 2)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8B68FA2-D80E-460D-B889-2A54434586ED}"/>
                </a:ext>
              </a:extLst>
            </p:cNvPr>
            <p:cNvSpPr/>
            <p:nvPr/>
          </p:nvSpPr>
          <p:spPr>
            <a:xfrm>
              <a:off x="927846" y="5403616"/>
              <a:ext cx="3272118" cy="98611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Reducing performance overhead (Challenge 3)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箭头: 右 7">
              <a:extLst>
                <a:ext uri="{FF2B5EF4-FFF2-40B4-BE49-F238E27FC236}">
                  <a16:creationId xmlns:a16="http://schemas.microsoft.com/office/drawing/2014/main" id="{A04245AE-0B59-4FD4-8136-4B4DD2614DE6}"/>
                </a:ext>
              </a:extLst>
            </p:cNvPr>
            <p:cNvSpPr/>
            <p:nvPr/>
          </p:nvSpPr>
          <p:spPr>
            <a:xfrm>
              <a:off x="4482353" y="2595446"/>
              <a:ext cx="860612" cy="5438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9" name="箭头: 右 8">
              <a:extLst>
                <a:ext uri="{FF2B5EF4-FFF2-40B4-BE49-F238E27FC236}">
                  <a16:creationId xmlns:a16="http://schemas.microsoft.com/office/drawing/2014/main" id="{AD696DBD-68DE-4F86-BD34-8369D8204188}"/>
                </a:ext>
              </a:extLst>
            </p:cNvPr>
            <p:cNvSpPr/>
            <p:nvPr/>
          </p:nvSpPr>
          <p:spPr>
            <a:xfrm>
              <a:off x="8830238" y="5634704"/>
              <a:ext cx="860612" cy="5438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0" name="箭头: 右 9">
              <a:extLst>
                <a:ext uri="{FF2B5EF4-FFF2-40B4-BE49-F238E27FC236}">
                  <a16:creationId xmlns:a16="http://schemas.microsoft.com/office/drawing/2014/main" id="{BE354D70-1EBC-4AA1-BAB4-9CD9309DCC10}"/>
                </a:ext>
              </a:extLst>
            </p:cNvPr>
            <p:cNvSpPr/>
            <p:nvPr/>
          </p:nvSpPr>
          <p:spPr>
            <a:xfrm>
              <a:off x="4500276" y="4112967"/>
              <a:ext cx="860612" cy="5438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92199DE1-9E95-4298-8FDF-5A3EF126CA2B}"/>
                </a:ext>
              </a:extLst>
            </p:cNvPr>
            <p:cNvSpPr/>
            <p:nvPr/>
          </p:nvSpPr>
          <p:spPr>
            <a:xfrm>
              <a:off x="5571566" y="2728773"/>
              <a:ext cx="3030071" cy="140045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/>
                  </a:solidFill>
                </a:rPr>
                <a:t>Multi-player multi-arm bandit (MPMAB)</a:t>
              </a:r>
              <a:endParaRPr lang="zh-CN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74C1151-CB32-43F3-9A9F-9BE86122199F}"/>
                </a:ext>
              </a:extLst>
            </p:cNvPr>
            <p:cNvSpPr/>
            <p:nvPr/>
          </p:nvSpPr>
          <p:spPr>
            <a:xfrm>
              <a:off x="5571566" y="5192641"/>
              <a:ext cx="3030071" cy="1400453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Non-dominated sorting genetic algorithm in CGF (NIC)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箭头: 右 13">
              <a:extLst>
                <a:ext uri="{FF2B5EF4-FFF2-40B4-BE49-F238E27FC236}">
                  <a16:creationId xmlns:a16="http://schemas.microsoft.com/office/drawing/2014/main" id="{6F4F9162-5C0E-458C-9369-7A89E7A41BED}"/>
                </a:ext>
              </a:extLst>
            </p:cNvPr>
            <p:cNvSpPr/>
            <p:nvPr/>
          </p:nvSpPr>
          <p:spPr>
            <a:xfrm>
              <a:off x="8830238" y="3157093"/>
              <a:ext cx="860612" cy="5438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  <p:sp>
          <p:nvSpPr>
            <p:cNvPr id="15" name="菱形 14">
              <a:extLst>
                <a:ext uri="{FF2B5EF4-FFF2-40B4-BE49-F238E27FC236}">
                  <a16:creationId xmlns:a16="http://schemas.microsoft.com/office/drawing/2014/main" id="{32F245D8-781F-4B6A-B959-4BE306B890D6}"/>
                </a:ext>
              </a:extLst>
            </p:cNvPr>
            <p:cNvSpPr/>
            <p:nvPr/>
          </p:nvSpPr>
          <p:spPr>
            <a:xfrm>
              <a:off x="9954273" y="3400358"/>
              <a:ext cx="2585068" cy="2334088"/>
            </a:xfrm>
            <a:prstGeom prst="diamond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b="1" dirty="0">
                  <a:solidFill>
                    <a:schemeClr val="tx1"/>
                  </a:solidFill>
                </a:rPr>
                <a:t>MobFuzz</a:t>
              </a:r>
              <a:endParaRPr lang="zh-CN" altLang="en-US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箭头: 右 15">
              <a:extLst>
                <a:ext uri="{FF2B5EF4-FFF2-40B4-BE49-F238E27FC236}">
                  <a16:creationId xmlns:a16="http://schemas.microsoft.com/office/drawing/2014/main" id="{5EF28E5F-4495-41EA-80E5-36B69A979656}"/>
                </a:ext>
              </a:extLst>
            </p:cNvPr>
            <p:cNvSpPr/>
            <p:nvPr/>
          </p:nvSpPr>
          <p:spPr>
            <a:xfrm>
              <a:off x="4500276" y="5620962"/>
              <a:ext cx="860612" cy="543812"/>
            </a:xfrm>
            <a:prstGeom prst="right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08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18"/>
    </mc:Choice>
    <mc:Fallback xmlns="">
      <p:transition spd="slow" advTm="26318"/>
    </mc:Fallback>
  </mc:AlternateContent>
</p:sld>
</file>

<file path=ppt/theme/theme1.xml><?xml version="1.0" encoding="utf-8"?>
<a:theme xmlns:a="http://schemas.openxmlformats.org/drawingml/2006/main" name="张根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张根" id="{39544C66-C58E-42D8-9CF4-BD89D44F1F84}" vid="{605A1DB2-9D57-4466-8E42-7073AE580BB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张根</Template>
  <TotalTime>1342</TotalTime>
  <Words>3569</Words>
  <Application>Microsoft Office PowerPoint</Application>
  <PresentationFormat>宽屏</PresentationFormat>
  <Paragraphs>482</Paragraphs>
  <Slides>34</Slides>
  <Notes>34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1" baseType="lpstr">
      <vt:lpstr>等线</vt:lpstr>
      <vt:lpstr>等线 Light</vt:lpstr>
      <vt:lpstr>Arial</vt:lpstr>
      <vt:lpstr>Segoe UI</vt:lpstr>
      <vt:lpstr>Segoe UI Black</vt:lpstr>
      <vt:lpstr>Segoe UI Semibold</vt:lpstr>
      <vt:lpstr>张根</vt:lpstr>
      <vt:lpstr>MobFuzz: Adaptive Multi-objective Optimization in Gray-box Fuzzing </vt:lpstr>
      <vt:lpstr>Content</vt:lpstr>
      <vt:lpstr>1. Background</vt:lpstr>
      <vt:lpstr>1. Background</vt:lpstr>
      <vt:lpstr>1. Background</vt:lpstr>
      <vt:lpstr>2. Motivation</vt:lpstr>
      <vt:lpstr>2. Motivation</vt:lpstr>
      <vt:lpstr>3. Methods</vt:lpstr>
      <vt:lpstr>3. Methods</vt:lpstr>
      <vt:lpstr>3. Methods</vt:lpstr>
      <vt:lpstr>3. Methods</vt:lpstr>
      <vt:lpstr>3. Methods</vt:lpstr>
      <vt:lpstr>3. Methods</vt:lpstr>
      <vt:lpstr>3. Methods</vt:lpstr>
      <vt:lpstr>3. Methods</vt:lpstr>
      <vt:lpstr>3. Methods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4. Evaluations</vt:lpstr>
      <vt:lpstr>5. Conclusion</vt:lpstr>
      <vt:lpstr>Thanks for your listening!  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根</dc:creator>
  <cp:lastModifiedBy>根</cp:lastModifiedBy>
  <cp:revision>846</cp:revision>
  <dcterms:created xsi:type="dcterms:W3CDTF">2022-04-04T02:07:39Z</dcterms:created>
  <dcterms:modified xsi:type="dcterms:W3CDTF">2022-04-26T02:25:55Z</dcterms:modified>
</cp:coreProperties>
</file>